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 id="2147483686" r:id="rId2"/>
  </p:sldMasterIdLst>
  <p:notesMasterIdLst>
    <p:notesMasterId r:id="rId46"/>
  </p:notesMasterIdLst>
  <p:sldIdLst>
    <p:sldId id="778" r:id="rId3"/>
    <p:sldId id="342" r:id="rId4"/>
    <p:sldId id="564" r:id="rId5"/>
    <p:sldId id="874" r:id="rId6"/>
    <p:sldId id="875" r:id="rId7"/>
    <p:sldId id="876" r:id="rId8"/>
    <p:sldId id="877" r:id="rId9"/>
    <p:sldId id="878" r:id="rId10"/>
    <p:sldId id="879" r:id="rId11"/>
    <p:sldId id="880" r:id="rId12"/>
    <p:sldId id="881" r:id="rId13"/>
    <p:sldId id="882" r:id="rId14"/>
    <p:sldId id="886" r:id="rId15"/>
    <p:sldId id="883" r:id="rId16"/>
    <p:sldId id="884" r:id="rId17"/>
    <p:sldId id="887" r:id="rId18"/>
    <p:sldId id="835" r:id="rId19"/>
    <p:sldId id="836" r:id="rId20"/>
    <p:sldId id="839" r:id="rId21"/>
    <p:sldId id="840" r:id="rId22"/>
    <p:sldId id="842" r:id="rId23"/>
    <p:sldId id="845" r:id="rId24"/>
    <p:sldId id="846" r:id="rId25"/>
    <p:sldId id="847" r:id="rId26"/>
    <p:sldId id="848" r:id="rId27"/>
    <p:sldId id="849" r:id="rId28"/>
    <p:sldId id="850" r:id="rId29"/>
    <p:sldId id="851" r:id="rId30"/>
    <p:sldId id="852" r:id="rId31"/>
    <p:sldId id="854" r:id="rId32"/>
    <p:sldId id="855" r:id="rId33"/>
    <p:sldId id="857" r:id="rId34"/>
    <p:sldId id="856" r:id="rId35"/>
    <p:sldId id="861" r:id="rId36"/>
    <p:sldId id="863" r:id="rId37"/>
    <p:sldId id="866" r:id="rId38"/>
    <p:sldId id="867" r:id="rId39"/>
    <p:sldId id="868" r:id="rId40"/>
    <p:sldId id="872" r:id="rId41"/>
    <p:sldId id="873" r:id="rId42"/>
    <p:sldId id="888" r:id="rId43"/>
    <p:sldId id="889" r:id="rId44"/>
    <p:sldId id="562" r:id="rId4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3B6C503E-9934-455B-9FCB-E2A6F9310211}">
          <p14:sldIdLst>
            <p14:sldId id="778"/>
            <p14:sldId id="342"/>
            <p14:sldId id="564"/>
            <p14:sldId id="874"/>
            <p14:sldId id="875"/>
            <p14:sldId id="876"/>
            <p14:sldId id="877"/>
            <p14:sldId id="878"/>
            <p14:sldId id="879"/>
            <p14:sldId id="880"/>
            <p14:sldId id="881"/>
            <p14:sldId id="882"/>
            <p14:sldId id="886"/>
            <p14:sldId id="883"/>
            <p14:sldId id="884"/>
            <p14:sldId id="887"/>
            <p14:sldId id="835"/>
            <p14:sldId id="836"/>
            <p14:sldId id="839"/>
            <p14:sldId id="840"/>
            <p14:sldId id="842"/>
            <p14:sldId id="845"/>
            <p14:sldId id="846"/>
            <p14:sldId id="847"/>
            <p14:sldId id="848"/>
            <p14:sldId id="849"/>
            <p14:sldId id="850"/>
            <p14:sldId id="851"/>
            <p14:sldId id="852"/>
            <p14:sldId id="854"/>
            <p14:sldId id="855"/>
            <p14:sldId id="857"/>
            <p14:sldId id="856"/>
            <p14:sldId id="861"/>
            <p14:sldId id="863"/>
            <p14:sldId id="866"/>
            <p14:sldId id="867"/>
            <p14:sldId id="868"/>
            <p14:sldId id="872"/>
            <p14:sldId id="873"/>
            <p14:sldId id="888"/>
            <p14:sldId id="889"/>
            <p14:sldId id="562"/>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325" userDrawn="1">
          <p15:clr>
            <a:srgbClr val="A4A3A4"/>
          </p15:clr>
        </p15:guide>
        <p15:guide id="4" pos="7355" userDrawn="1">
          <p15:clr>
            <a:srgbClr val="A4A3A4"/>
          </p15:clr>
        </p15:guide>
        <p15:guide id="6" orient="horz" pos="1207" userDrawn="1">
          <p15:clr>
            <a:srgbClr val="A4A3A4"/>
          </p15:clr>
        </p15:guide>
        <p15:guide id="7" orient="horz" pos="323" userDrawn="1">
          <p15:clr>
            <a:srgbClr val="A4A3A4"/>
          </p15:clr>
        </p15:guide>
        <p15:guide id="8" orient="horz" pos="754" userDrawn="1">
          <p15:clr>
            <a:srgbClr val="A4A3A4"/>
          </p15:clr>
        </p15:guide>
        <p15:guide id="9" orient="horz" pos="3997" userDrawn="1">
          <p15:clr>
            <a:srgbClr val="A4A3A4"/>
          </p15:clr>
        </p15:guide>
        <p15:guide id="10" orient="horz" pos="1026" userDrawn="1">
          <p15:clr>
            <a:srgbClr val="A4A3A4"/>
          </p15:clr>
        </p15:guide>
        <p15:guide id="11" orient="horz" pos="1389" userDrawn="1">
          <p15:clr>
            <a:srgbClr val="A4A3A4"/>
          </p15:clr>
        </p15:guide>
        <p15:guide id="12" orient="horz" pos="1684" userDrawn="1">
          <p15:clr>
            <a:srgbClr val="A4A3A4"/>
          </p15:clr>
        </p15:guide>
        <p15:guide id="13" pos="3454" userDrawn="1">
          <p15:clr>
            <a:srgbClr val="A4A3A4"/>
          </p15:clr>
        </p15:guide>
        <p15:guide id="14" orient="horz" pos="3861" userDrawn="1">
          <p15:clr>
            <a:srgbClr val="A4A3A4"/>
          </p15:clr>
        </p15:guide>
        <p15:guide id="15" orient="horz" pos="1298" userDrawn="1">
          <p15:clr>
            <a:srgbClr val="A4A3A4"/>
          </p15:clr>
        </p15:guide>
        <p15:guide id="16" orient="horz" pos="145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00FFFF"/>
    <a:srgbClr val="EAEAEA"/>
    <a:srgbClr val="1F2563"/>
    <a:srgbClr val="B63053"/>
    <a:srgbClr val="0D132D"/>
    <a:srgbClr val="7A7A86"/>
    <a:srgbClr val="4490C4"/>
    <a:srgbClr val="C8E9F8"/>
    <a:srgbClr val="AAAA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8" autoAdjust="0"/>
    <p:restoredTop sz="94660"/>
  </p:normalViewPr>
  <p:slideViewPr>
    <p:cSldViewPr snapToGrid="0" showGuides="1">
      <p:cViewPr varScale="1">
        <p:scale>
          <a:sx n="99" d="100"/>
          <a:sy n="99" d="100"/>
        </p:scale>
        <p:origin x="780" y="306"/>
      </p:cViewPr>
      <p:guideLst>
        <p:guide orient="horz" pos="2137"/>
        <p:guide pos="3840"/>
        <p:guide pos="325"/>
        <p:guide pos="7355"/>
        <p:guide orient="horz" pos="1207"/>
        <p:guide orient="horz" pos="323"/>
        <p:guide orient="horz" pos="754"/>
        <p:guide orient="horz" pos="3997"/>
        <p:guide orient="horz" pos="1026"/>
        <p:guide orient="horz" pos="1389"/>
        <p:guide orient="horz" pos="1684"/>
        <p:guide pos="3454"/>
        <p:guide orient="horz" pos="3861"/>
        <p:guide orient="horz" pos="1298"/>
        <p:guide orient="horz" pos="1457"/>
      </p:guideLst>
    </p:cSldViewPr>
  </p:slideViewPr>
  <p:notesTextViewPr>
    <p:cViewPr>
      <p:scale>
        <a:sx n="1" d="1"/>
        <a:sy n="1" d="1"/>
      </p:scale>
      <p:origin x="0" y="0"/>
    </p:cViewPr>
  </p:notesTextViewPr>
  <p:sorterViewPr>
    <p:cViewPr varScale="1">
      <p:scale>
        <a:sx n="1" d="1"/>
        <a:sy n="1" d="1"/>
      </p:scale>
      <p:origin x="0" y="-22884"/>
    </p:cViewPr>
  </p:sorterViewPr>
  <p:notesViewPr>
    <p:cSldViewPr snapToGrid="0" showGuides="1">
      <p:cViewPr varScale="1">
        <p:scale>
          <a:sx n="85" d="100"/>
          <a:sy n="85" d="100"/>
        </p:scale>
        <p:origin x="32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64683-A37A-4A50-9F84-2AAD8D67C743}" type="datetimeFigureOut">
              <a:rPr lang="ko-KR" altLang="en-US" smtClean="0"/>
              <a:t>2025-06-07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A85C2-0AC7-49B6-89C4-46BDD32E8EDA}" type="slidenum">
              <a:rPr lang="ko-KR" altLang="en-US" smtClean="0"/>
              <a:t>‹#›</a:t>
            </a:fld>
            <a:endParaRPr lang="ko-KR" altLang="en-US"/>
          </a:p>
        </p:txBody>
      </p:sp>
    </p:spTree>
    <p:extLst>
      <p:ext uri="{BB962C8B-B14F-4D97-AF65-F5344CB8AC3E}">
        <p14:creationId xmlns:p14="http://schemas.microsoft.com/office/powerpoint/2010/main" val="21544859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EBDC8-2377-40EB-AB22-3319FED627B6}"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3340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F629D-C2AD-5A56-406B-D3D7DE6F015E}"/>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FB9D1B2E-D9ED-6073-16C5-BD535EB0F84D}"/>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3321297F-D2A1-B9CF-5824-ED27AF1EFA84}"/>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2248724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1AA9C-9518-065D-0981-8770D8CF71A3}"/>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A76DE2E-651F-8D24-4424-25CB8988A78F}"/>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AE646313-0E6C-0275-D806-E7E97EF06971}"/>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1194623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14E5B-883C-282F-FEC3-3BBC70704F9E}"/>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5114DFEC-D85C-1250-9061-8AFF63192117}"/>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0F721DC2-AF99-3143-C04F-7927F9AFDAAA}"/>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4282689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5FDB-457C-C821-C624-95039424EAE6}"/>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A48CD650-D829-76F1-B789-83D730AA331C}"/>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EAFA20FE-04D1-F8B9-3E01-D00497643579}"/>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248200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1"/>
          <p:cNvSpPr>
            <a:spLocks noGrp="1" noRot="1" noChangeAspect="1" noTextEdit="1"/>
          </p:cNvSpPr>
          <p:nvPr>
            <p:ph type="sldImg"/>
          </p:nvPr>
        </p:nvSpPr>
        <p:spPr>
          <a:xfrm>
            <a:off x="90488" y="744538"/>
            <a:ext cx="6616700" cy="3722687"/>
          </a:xfrm>
          <a:ln/>
        </p:spPr>
      </p:sp>
      <p:sp>
        <p:nvSpPr>
          <p:cNvPr id="33795" name="슬라이드 노트 개체 틀 2"/>
          <p:cNvSpPr>
            <a:spLocks noGrp="1"/>
          </p:cNvSpPr>
          <p:nvPr>
            <p:ph type="body" idx="1"/>
          </p:nvPr>
        </p:nvSpPr>
        <p:spPr>
          <a:noFill/>
        </p:spPr>
        <p:txBody>
          <a:bodyPr/>
          <a:lstStyle/>
          <a:p>
            <a:endParaRPr lang="ko-KR" altLang="en-US" dirty="0"/>
          </a:p>
        </p:txBody>
      </p:sp>
      <p:sp>
        <p:nvSpPr>
          <p:cNvPr id="33796" name="슬라이드 번호 개체 틀 3"/>
          <p:cNvSpPr>
            <a:spLocks noGrp="1"/>
          </p:cNvSpPr>
          <p:nvPr>
            <p:ph type="sldNum" sz="quarter" idx="5"/>
          </p:nvPr>
        </p:nvSpPr>
        <p:spPr>
          <a:noFill/>
        </p:spPr>
        <p:txBody>
          <a:bodyPr/>
          <a:lstStyle>
            <a:lvl1pPr latinLnBrk="1">
              <a:lnSpc>
                <a:spcPct val="120000"/>
              </a:lnSpc>
              <a:spcBef>
                <a:spcPct val="50000"/>
              </a:spcBef>
              <a:buFont typeface="나눔고딕" pitchFamily="50" charset="-127"/>
              <a:buChar char="■"/>
              <a:defRPr kumimoji="1" sz="1000">
                <a:solidFill>
                  <a:schemeClr val="tx1"/>
                </a:solidFill>
                <a:latin typeface="굴림" panose="020B0600000101010101" pitchFamily="50" charset="-127"/>
                <a:ea typeface="굴림" panose="020B0600000101010101" pitchFamily="50" charset="-127"/>
              </a:defRPr>
            </a:lvl1pPr>
            <a:lvl2pPr marL="742950" indent="-285750" latinLnBrk="1">
              <a:lnSpc>
                <a:spcPct val="120000"/>
              </a:lnSpc>
              <a:spcBef>
                <a:spcPct val="50000"/>
              </a:spcBef>
              <a:buFont typeface="Wingdings" panose="05000000000000000000" pitchFamily="2" charset="2"/>
              <a:buChar char="§"/>
              <a:defRPr kumimoji="1" sz="900">
                <a:solidFill>
                  <a:schemeClr val="tx1"/>
                </a:solidFill>
                <a:latin typeface="굴림" panose="020B0600000101010101" pitchFamily="50" charset="-127"/>
                <a:ea typeface="굴림" panose="020B0600000101010101" pitchFamily="50" charset="-127"/>
              </a:defRPr>
            </a:lvl2pPr>
            <a:lvl3pPr marL="1143000" indent="-228600" latinLnBrk="1">
              <a:lnSpc>
                <a:spcPct val="120000"/>
              </a:lnSpc>
              <a:spcBef>
                <a:spcPct val="50000"/>
              </a:spcBef>
              <a:buFont typeface="맑은 고딕" panose="020B0503020000020004" pitchFamily="50" charset="-127"/>
              <a:buChar char="–"/>
              <a:defRPr kumimoji="1" sz="900">
                <a:solidFill>
                  <a:schemeClr val="tx1"/>
                </a:solidFill>
                <a:latin typeface="굴림" panose="020B0600000101010101" pitchFamily="50" charset="-127"/>
                <a:ea typeface="굴림" panose="020B0600000101010101" pitchFamily="50" charset="-127"/>
              </a:defRPr>
            </a:lvl3pPr>
            <a:lvl4pPr marL="1600200" indent="-228600" latinLnBrk="1">
              <a:spcBef>
                <a:spcPct val="30000"/>
              </a:spcBef>
              <a:defRPr kumimoji="1" sz="1200">
                <a:solidFill>
                  <a:schemeClr val="tx1"/>
                </a:solidFill>
                <a:latin typeface="굴림" panose="020B0600000101010101" pitchFamily="50" charset="-127"/>
                <a:ea typeface="굴림" panose="020B0600000101010101" pitchFamily="50" charset="-127"/>
              </a:defRPr>
            </a:lvl4pPr>
            <a:lvl5pPr marL="2057400" indent="-228600" latinLnBrk="1">
              <a:spcBef>
                <a:spcPct val="30000"/>
              </a:spcBef>
              <a:defRPr kumimoji="1" sz="12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9pPr>
          </a:lstStyle>
          <a:p>
            <a:pPr marL="0" marR="0" lvl="0" indent="0" algn="r" defTabSz="913463" rtl="0" eaLnBrk="1" fontAlgn="auto" latinLnBrk="1" hangingPunct="1">
              <a:lnSpc>
                <a:spcPct val="100000"/>
              </a:lnSpc>
              <a:spcBef>
                <a:spcPct val="0"/>
              </a:spcBef>
              <a:spcAft>
                <a:spcPts val="0"/>
              </a:spcAft>
              <a:buClrTx/>
              <a:buSzTx/>
              <a:buFontTx/>
              <a:buNone/>
              <a:tabLst/>
              <a:defRPr/>
            </a:pPr>
            <a:fld id="{FE567BEC-D4F8-4A90-A95C-232121C69934}" type="slidenum">
              <a:rPr kumimoji="1" lang="ko-KR" altLang="en-US" sz="900" b="0" i="0" u="none" strike="noStrike" kern="1200" cap="none" spc="0" normalizeH="0" baseline="0" noProof="0" smtClean="0">
                <a:ln>
                  <a:noFill/>
                </a:ln>
                <a:solidFill>
                  <a:srgbClr val="000000"/>
                </a:solidFill>
                <a:effectLst/>
                <a:uLnTx/>
                <a:uFillTx/>
                <a:latin typeface="나눔고딕" pitchFamily="50" charset="-127"/>
                <a:ea typeface="나눔고딕" pitchFamily="50" charset="-127"/>
                <a:cs typeface="+mn-cs"/>
              </a:rPr>
              <a:pPr marL="0" marR="0" lvl="0" indent="0" algn="r" defTabSz="913463" rtl="0" eaLnBrk="1" fontAlgn="auto" latinLnBrk="1" hangingPunct="1">
                <a:lnSpc>
                  <a:spcPct val="100000"/>
                </a:lnSpc>
                <a:spcBef>
                  <a:spcPct val="0"/>
                </a:spcBef>
                <a:spcAft>
                  <a:spcPts val="0"/>
                </a:spcAft>
                <a:buClrTx/>
                <a:buSzTx/>
                <a:buFontTx/>
                <a:buNone/>
                <a:tabLst/>
                <a:defRPr/>
              </a:pPr>
              <a:t>16</a:t>
            </a:fld>
            <a:endParaRPr kumimoji="1" lang="ko-KR" altLang="en-US" sz="900" b="0" i="0" u="none" strike="noStrike" kern="1200" cap="none" spc="0" normalizeH="0" baseline="0" noProof="0" dirty="0">
              <a:ln>
                <a:noFill/>
              </a:ln>
              <a:solidFill>
                <a:srgbClr val="000000"/>
              </a:solidFill>
              <a:effectLst/>
              <a:uLnTx/>
              <a:uFillTx/>
              <a:latin typeface="나눔고딕" pitchFamily="50" charset="-127"/>
              <a:ea typeface="나눔고딕" pitchFamily="50" charset="-127"/>
              <a:cs typeface="+mn-cs"/>
            </a:endParaRPr>
          </a:p>
        </p:txBody>
      </p:sp>
    </p:spTree>
    <p:extLst>
      <p:ext uri="{BB962C8B-B14F-4D97-AF65-F5344CB8AC3E}">
        <p14:creationId xmlns:p14="http://schemas.microsoft.com/office/powerpoint/2010/main" val="269691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496888" y="938213"/>
            <a:ext cx="7791451" cy="4383087"/>
          </a:xfrm>
          <a:ln/>
        </p:spPr>
      </p:sp>
      <p:sp>
        <p:nvSpPr>
          <p:cNvPr id="35843" name="Rectangle 3"/>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3567987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496888" y="938213"/>
            <a:ext cx="7791451" cy="4383087"/>
          </a:xfrm>
          <a:ln/>
        </p:spPr>
      </p:sp>
      <p:sp>
        <p:nvSpPr>
          <p:cNvPr id="35843" name="Rectangle 3"/>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3856831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3463" rtl="0" eaLnBrk="1" fontAlgn="auto" latinLnBrk="1" hangingPunct="1">
              <a:lnSpc>
                <a:spcPct val="100000"/>
              </a:lnSpc>
              <a:spcBef>
                <a:spcPts val="0"/>
              </a:spcBef>
              <a:spcAft>
                <a:spcPts val="0"/>
              </a:spcAft>
              <a:buClrTx/>
              <a:buSzTx/>
              <a:buFontTx/>
              <a:buNone/>
              <a:tabLst/>
              <a:defRPr/>
            </a:pPr>
            <a:fld id="{EFB921B9-838A-44D3-89D5-5DB0505CE71D}"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3463" rtl="0" eaLnBrk="1" fontAlgn="auto" latinLnBrk="1"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64467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3463" rtl="0" eaLnBrk="1" fontAlgn="auto" latinLnBrk="1" hangingPunct="1">
              <a:lnSpc>
                <a:spcPct val="100000"/>
              </a:lnSpc>
              <a:spcBef>
                <a:spcPts val="0"/>
              </a:spcBef>
              <a:spcAft>
                <a:spcPts val="0"/>
              </a:spcAft>
              <a:buClrTx/>
              <a:buSzTx/>
              <a:buFontTx/>
              <a:buNone/>
              <a:tabLst/>
              <a:defRPr/>
            </a:pPr>
            <a:fld id="{EFB921B9-838A-44D3-89D5-5DB0505CE71D}"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3463" rtl="0" eaLnBrk="1" fontAlgn="auto" latinLnBrk="1"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93690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1"/>
          <p:cNvSpPr>
            <a:spLocks noGrp="1" noRot="1" noChangeAspect="1" noTextEdit="1"/>
          </p:cNvSpPr>
          <p:nvPr>
            <p:ph type="sldImg"/>
          </p:nvPr>
        </p:nvSpPr>
        <p:spPr>
          <a:xfrm>
            <a:off x="90488" y="744538"/>
            <a:ext cx="6616700" cy="3722687"/>
          </a:xfrm>
          <a:ln/>
        </p:spPr>
      </p:sp>
      <p:sp>
        <p:nvSpPr>
          <p:cNvPr id="33795" name="슬라이드 노트 개체 틀 2"/>
          <p:cNvSpPr>
            <a:spLocks noGrp="1"/>
          </p:cNvSpPr>
          <p:nvPr>
            <p:ph type="body" idx="1"/>
          </p:nvPr>
        </p:nvSpPr>
        <p:spPr>
          <a:noFill/>
        </p:spPr>
        <p:txBody>
          <a:bodyPr/>
          <a:lstStyle/>
          <a:p>
            <a:endParaRPr lang="ko-KR" altLang="en-US" dirty="0"/>
          </a:p>
        </p:txBody>
      </p:sp>
      <p:sp>
        <p:nvSpPr>
          <p:cNvPr id="33796" name="슬라이드 번호 개체 틀 3"/>
          <p:cNvSpPr>
            <a:spLocks noGrp="1"/>
          </p:cNvSpPr>
          <p:nvPr>
            <p:ph type="sldNum" sz="quarter" idx="5"/>
          </p:nvPr>
        </p:nvSpPr>
        <p:spPr>
          <a:noFill/>
        </p:spPr>
        <p:txBody>
          <a:bodyPr/>
          <a:lstStyle>
            <a:lvl1pPr latinLnBrk="1">
              <a:lnSpc>
                <a:spcPct val="120000"/>
              </a:lnSpc>
              <a:spcBef>
                <a:spcPct val="50000"/>
              </a:spcBef>
              <a:buFont typeface="나눔고딕" pitchFamily="50" charset="-127"/>
              <a:buChar char="■"/>
              <a:defRPr kumimoji="1" sz="1000">
                <a:solidFill>
                  <a:schemeClr val="tx1"/>
                </a:solidFill>
                <a:latin typeface="굴림" panose="020B0600000101010101" pitchFamily="50" charset="-127"/>
                <a:ea typeface="굴림" panose="020B0600000101010101" pitchFamily="50" charset="-127"/>
              </a:defRPr>
            </a:lvl1pPr>
            <a:lvl2pPr marL="742950" indent="-285750" latinLnBrk="1">
              <a:lnSpc>
                <a:spcPct val="120000"/>
              </a:lnSpc>
              <a:spcBef>
                <a:spcPct val="50000"/>
              </a:spcBef>
              <a:buFont typeface="Wingdings" panose="05000000000000000000" pitchFamily="2" charset="2"/>
              <a:buChar char="§"/>
              <a:defRPr kumimoji="1" sz="900">
                <a:solidFill>
                  <a:schemeClr val="tx1"/>
                </a:solidFill>
                <a:latin typeface="굴림" panose="020B0600000101010101" pitchFamily="50" charset="-127"/>
                <a:ea typeface="굴림" panose="020B0600000101010101" pitchFamily="50" charset="-127"/>
              </a:defRPr>
            </a:lvl2pPr>
            <a:lvl3pPr marL="1143000" indent="-228600" latinLnBrk="1">
              <a:lnSpc>
                <a:spcPct val="120000"/>
              </a:lnSpc>
              <a:spcBef>
                <a:spcPct val="50000"/>
              </a:spcBef>
              <a:buFont typeface="맑은 고딕" panose="020B0503020000020004" pitchFamily="50" charset="-127"/>
              <a:buChar char="–"/>
              <a:defRPr kumimoji="1" sz="900">
                <a:solidFill>
                  <a:schemeClr val="tx1"/>
                </a:solidFill>
                <a:latin typeface="굴림" panose="020B0600000101010101" pitchFamily="50" charset="-127"/>
                <a:ea typeface="굴림" panose="020B0600000101010101" pitchFamily="50" charset="-127"/>
              </a:defRPr>
            </a:lvl3pPr>
            <a:lvl4pPr marL="1600200" indent="-228600" latinLnBrk="1">
              <a:spcBef>
                <a:spcPct val="30000"/>
              </a:spcBef>
              <a:defRPr kumimoji="1" sz="1200">
                <a:solidFill>
                  <a:schemeClr val="tx1"/>
                </a:solidFill>
                <a:latin typeface="굴림" panose="020B0600000101010101" pitchFamily="50" charset="-127"/>
                <a:ea typeface="굴림" panose="020B0600000101010101" pitchFamily="50" charset="-127"/>
              </a:defRPr>
            </a:lvl4pPr>
            <a:lvl5pPr marL="2057400" indent="-228600" latinLnBrk="1">
              <a:spcBef>
                <a:spcPct val="30000"/>
              </a:spcBef>
              <a:defRPr kumimoji="1" sz="12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9pPr>
          </a:lstStyle>
          <a:p>
            <a:pPr marL="0" marR="0" lvl="0" indent="0" algn="r" defTabSz="913463" rtl="0" eaLnBrk="1" fontAlgn="auto" latinLnBrk="1" hangingPunct="1">
              <a:lnSpc>
                <a:spcPct val="100000"/>
              </a:lnSpc>
              <a:spcBef>
                <a:spcPct val="0"/>
              </a:spcBef>
              <a:spcAft>
                <a:spcPts val="0"/>
              </a:spcAft>
              <a:buClrTx/>
              <a:buSzTx/>
              <a:buFontTx/>
              <a:buNone/>
              <a:tabLst/>
              <a:defRPr/>
            </a:pPr>
            <a:fld id="{FE567BEC-D4F8-4A90-A95C-232121C69934}" type="slidenum">
              <a:rPr kumimoji="1" lang="ko-KR" altLang="en-US" sz="900" b="0" i="0" u="none" strike="noStrike" kern="1200" cap="none" spc="0" normalizeH="0" baseline="0" noProof="0" smtClean="0">
                <a:ln>
                  <a:noFill/>
                </a:ln>
                <a:solidFill>
                  <a:srgbClr val="000000"/>
                </a:solidFill>
                <a:effectLst/>
                <a:uLnTx/>
                <a:uFillTx/>
                <a:latin typeface="나눔고딕" pitchFamily="50" charset="-127"/>
                <a:ea typeface="나눔고딕" pitchFamily="50" charset="-127"/>
                <a:cs typeface="+mn-cs"/>
              </a:rPr>
              <a:pPr marL="0" marR="0" lvl="0" indent="0" algn="r" defTabSz="913463" rtl="0" eaLnBrk="1" fontAlgn="auto" latinLnBrk="1" hangingPunct="1">
                <a:lnSpc>
                  <a:spcPct val="100000"/>
                </a:lnSpc>
                <a:spcBef>
                  <a:spcPct val="0"/>
                </a:spcBef>
                <a:spcAft>
                  <a:spcPts val="0"/>
                </a:spcAft>
                <a:buClrTx/>
                <a:buSzTx/>
                <a:buFontTx/>
                <a:buNone/>
                <a:tabLst/>
                <a:defRPr/>
              </a:pPr>
              <a:t>21</a:t>
            </a:fld>
            <a:endParaRPr kumimoji="1" lang="ko-KR" altLang="en-US" sz="900" b="0" i="0" u="none" strike="noStrike" kern="1200" cap="none" spc="0" normalizeH="0" baseline="0" noProof="0" dirty="0">
              <a:ln>
                <a:noFill/>
              </a:ln>
              <a:solidFill>
                <a:srgbClr val="000000"/>
              </a:solidFill>
              <a:effectLst/>
              <a:uLnTx/>
              <a:uFillTx/>
              <a:latin typeface="나눔고딕" pitchFamily="50" charset="-127"/>
              <a:ea typeface="나눔고딕" pitchFamily="50" charset="-127"/>
              <a:cs typeface="+mn-cs"/>
            </a:endParaRPr>
          </a:p>
        </p:txBody>
      </p:sp>
    </p:spTree>
    <p:extLst>
      <p:ext uri="{BB962C8B-B14F-4D97-AF65-F5344CB8AC3E}">
        <p14:creationId xmlns:p14="http://schemas.microsoft.com/office/powerpoint/2010/main" val="923181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EA05D-5B11-BBC6-C41F-C0121B082600}"/>
            </a:ext>
          </a:extLst>
        </p:cNvPr>
        <p:cNvGrpSpPr/>
        <p:nvPr/>
      </p:nvGrpSpPr>
      <p:grpSpPr>
        <a:xfrm>
          <a:off x="0" y="0"/>
          <a:ext cx="0" cy="0"/>
          <a:chOff x="0" y="0"/>
          <a:chExt cx="0" cy="0"/>
        </a:xfrm>
      </p:grpSpPr>
      <p:sp>
        <p:nvSpPr>
          <p:cNvPr id="33794" name="슬라이드 이미지 개체 틀 1">
            <a:extLst>
              <a:ext uri="{FF2B5EF4-FFF2-40B4-BE49-F238E27FC236}">
                <a16:creationId xmlns:a16="http://schemas.microsoft.com/office/drawing/2014/main" id="{2858C295-32AE-1BF1-5536-A811A9FEA28A}"/>
              </a:ext>
            </a:extLst>
          </p:cNvPr>
          <p:cNvSpPr>
            <a:spLocks noGrp="1" noRot="1" noChangeAspect="1" noTextEdit="1"/>
          </p:cNvSpPr>
          <p:nvPr>
            <p:ph type="sldImg"/>
          </p:nvPr>
        </p:nvSpPr>
        <p:spPr>
          <a:xfrm>
            <a:off x="90488" y="744538"/>
            <a:ext cx="6616700" cy="3722687"/>
          </a:xfrm>
          <a:ln/>
        </p:spPr>
      </p:sp>
      <p:sp>
        <p:nvSpPr>
          <p:cNvPr id="33795" name="슬라이드 노트 개체 틀 2">
            <a:extLst>
              <a:ext uri="{FF2B5EF4-FFF2-40B4-BE49-F238E27FC236}">
                <a16:creationId xmlns:a16="http://schemas.microsoft.com/office/drawing/2014/main" id="{50D93ACC-6DA1-59CD-9790-9BC4E6CFF7BD}"/>
              </a:ext>
            </a:extLst>
          </p:cNvPr>
          <p:cNvSpPr>
            <a:spLocks noGrp="1"/>
          </p:cNvSpPr>
          <p:nvPr>
            <p:ph type="body" idx="1"/>
          </p:nvPr>
        </p:nvSpPr>
        <p:spPr>
          <a:noFill/>
        </p:spPr>
        <p:txBody>
          <a:bodyPr/>
          <a:lstStyle/>
          <a:p>
            <a:endParaRPr lang="ko-KR" altLang="en-US" dirty="0"/>
          </a:p>
        </p:txBody>
      </p:sp>
      <p:sp>
        <p:nvSpPr>
          <p:cNvPr id="33796" name="슬라이드 번호 개체 틀 3">
            <a:extLst>
              <a:ext uri="{FF2B5EF4-FFF2-40B4-BE49-F238E27FC236}">
                <a16:creationId xmlns:a16="http://schemas.microsoft.com/office/drawing/2014/main" id="{0DB62966-DBE0-1164-42CF-A82A3D0E3039}"/>
              </a:ext>
            </a:extLst>
          </p:cNvPr>
          <p:cNvSpPr>
            <a:spLocks noGrp="1"/>
          </p:cNvSpPr>
          <p:nvPr>
            <p:ph type="sldNum" sz="quarter" idx="5"/>
          </p:nvPr>
        </p:nvSpPr>
        <p:spPr>
          <a:noFill/>
        </p:spPr>
        <p:txBody>
          <a:bodyPr/>
          <a:lstStyle>
            <a:lvl1pPr latinLnBrk="1">
              <a:lnSpc>
                <a:spcPct val="120000"/>
              </a:lnSpc>
              <a:spcBef>
                <a:spcPct val="50000"/>
              </a:spcBef>
              <a:buFont typeface="나눔고딕" pitchFamily="50" charset="-127"/>
              <a:buChar char="■"/>
              <a:defRPr kumimoji="1" sz="1000">
                <a:solidFill>
                  <a:schemeClr val="tx1"/>
                </a:solidFill>
                <a:latin typeface="굴림" panose="020B0600000101010101" pitchFamily="50" charset="-127"/>
                <a:ea typeface="굴림" panose="020B0600000101010101" pitchFamily="50" charset="-127"/>
              </a:defRPr>
            </a:lvl1pPr>
            <a:lvl2pPr marL="742950" indent="-285750" latinLnBrk="1">
              <a:lnSpc>
                <a:spcPct val="120000"/>
              </a:lnSpc>
              <a:spcBef>
                <a:spcPct val="50000"/>
              </a:spcBef>
              <a:buFont typeface="Wingdings" panose="05000000000000000000" pitchFamily="2" charset="2"/>
              <a:buChar char="§"/>
              <a:defRPr kumimoji="1" sz="900">
                <a:solidFill>
                  <a:schemeClr val="tx1"/>
                </a:solidFill>
                <a:latin typeface="굴림" panose="020B0600000101010101" pitchFamily="50" charset="-127"/>
                <a:ea typeface="굴림" panose="020B0600000101010101" pitchFamily="50" charset="-127"/>
              </a:defRPr>
            </a:lvl2pPr>
            <a:lvl3pPr marL="1143000" indent="-228600" latinLnBrk="1">
              <a:lnSpc>
                <a:spcPct val="120000"/>
              </a:lnSpc>
              <a:spcBef>
                <a:spcPct val="50000"/>
              </a:spcBef>
              <a:buFont typeface="맑은 고딕" panose="020B0503020000020004" pitchFamily="50" charset="-127"/>
              <a:buChar char="–"/>
              <a:defRPr kumimoji="1" sz="900">
                <a:solidFill>
                  <a:schemeClr val="tx1"/>
                </a:solidFill>
                <a:latin typeface="굴림" panose="020B0600000101010101" pitchFamily="50" charset="-127"/>
                <a:ea typeface="굴림" panose="020B0600000101010101" pitchFamily="50" charset="-127"/>
              </a:defRPr>
            </a:lvl3pPr>
            <a:lvl4pPr marL="1600200" indent="-228600" latinLnBrk="1">
              <a:spcBef>
                <a:spcPct val="30000"/>
              </a:spcBef>
              <a:defRPr kumimoji="1" sz="1200">
                <a:solidFill>
                  <a:schemeClr val="tx1"/>
                </a:solidFill>
                <a:latin typeface="굴림" panose="020B0600000101010101" pitchFamily="50" charset="-127"/>
                <a:ea typeface="굴림" panose="020B0600000101010101" pitchFamily="50" charset="-127"/>
              </a:defRPr>
            </a:lvl4pPr>
            <a:lvl5pPr marL="2057400" indent="-228600" latinLnBrk="1">
              <a:spcBef>
                <a:spcPct val="30000"/>
              </a:spcBef>
              <a:defRPr kumimoji="1" sz="12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9pPr>
          </a:lstStyle>
          <a:p>
            <a:pPr marL="0" marR="0" lvl="0" indent="0" algn="r" defTabSz="913463" rtl="0" eaLnBrk="1" fontAlgn="auto" latinLnBrk="1" hangingPunct="1">
              <a:lnSpc>
                <a:spcPct val="100000"/>
              </a:lnSpc>
              <a:spcBef>
                <a:spcPct val="0"/>
              </a:spcBef>
              <a:spcAft>
                <a:spcPts val="0"/>
              </a:spcAft>
              <a:buClrTx/>
              <a:buSzTx/>
              <a:buFontTx/>
              <a:buNone/>
              <a:tabLst/>
              <a:defRPr/>
            </a:pPr>
            <a:fld id="{FE567BEC-D4F8-4A90-A95C-232121C69934}" type="slidenum">
              <a:rPr kumimoji="1" lang="ko-KR" altLang="en-US" sz="900" b="0" i="0" u="none" strike="noStrike" kern="1200" cap="none" spc="0" normalizeH="0" baseline="0" noProof="0" smtClean="0">
                <a:ln>
                  <a:noFill/>
                </a:ln>
                <a:solidFill>
                  <a:srgbClr val="000000"/>
                </a:solidFill>
                <a:effectLst/>
                <a:uLnTx/>
                <a:uFillTx/>
                <a:latin typeface="나눔고딕" pitchFamily="50" charset="-127"/>
                <a:ea typeface="나눔고딕" pitchFamily="50" charset="-127"/>
                <a:cs typeface="+mn-cs"/>
              </a:rPr>
              <a:pPr marL="0" marR="0" lvl="0" indent="0" algn="r" defTabSz="913463" rtl="0" eaLnBrk="1" fontAlgn="auto" latinLnBrk="1" hangingPunct="1">
                <a:lnSpc>
                  <a:spcPct val="100000"/>
                </a:lnSpc>
                <a:spcBef>
                  <a:spcPct val="0"/>
                </a:spcBef>
                <a:spcAft>
                  <a:spcPts val="0"/>
                </a:spcAft>
                <a:buClrTx/>
                <a:buSzTx/>
                <a:buFontTx/>
                <a:buNone/>
                <a:tabLst/>
                <a:defRPr/>
              </a:pPr>
              <a:t>3</a:t>
            </a:fld>
            <a:endParaRPr kumimoji="1" lang="ko-KR" altLang="en-US" sz="900" b="0" i="0" u="none" strike="noStrike" kern="1200" cap="none" spc="0" normalizeH="0" baseline="0" noProof="0" dirty="0">
              <a:ln>
                <a:noFill/>
              </a:ln>
              <a:solidFill>
                <a:srgbClr val="000000"/>
              </a:solidFill>
              <a:effectLst/>
              <a:uLnTx/>
              <a:uFillTx/>
              <a:latin typeface="나눔고딕" pitchFamily="50" charset="-127"/>
              <a:ea typeface="나눔고딕" pitchFamily="50" charset="-127"/>
              <a:cs typeface="+mn-cs"/>
            </a:endParaRPr>
          </a:p>
        </p:txBody>
      </p:sp>
    </p:spTree>
    <p:extLst>
      <p:ext uri="{BB962C8B-B14F-4D97-AF65-F5344CB8AC3E}">
        <p14:creationId xmlns:p14="http://schemas.microsoft.com/office/powerpoint/2010/main" val="169474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3463" rtl="0" eaLnBrk="1" fontAlgn="auto" latinLnBrk="1" hangingPunct="1">
              <a:lnSpc>
                <a:spcPct val="100000"/>
              </a:lnSpc>
              <a:spcBef>
                <a:spcPts val="0"/>
              </a:spcBef>
              <a:spcAft>
                <a:spcPts val="0"/>
              </a:spcAft>
              <a:buClrTx/>
              <a:buSzTx/>
              <a:buFontTx/>
              <a:buNone/>
              <a:tabLst/>
              <a:defRPr/>
            </a:pPr>
            <a:fld id="{AB2AD9FA-94A9-4552-9BB0-A5CDDC0AB52A}"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3463" rtl="0" eaLnBrk="1" fontAlgn="auto" latinLnBrk="1"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49599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3463" rtl="0" eaLnBrk="1" fontAlgn="auto" latinLnBrk="1" hangingPunct="1">
              <a:lnSpc>
                <a:spcPct val="100000"/>
              </a:lnSpc>
              <a:spcBef>
                <a:spcPts val="0"/>
              </a:spcBef>
              <a:spcAft>
                <a:spcPts val="0"/>
              </a:spcAft>
              <a:buClrTx/>
              <a:buSzTx/>
              <a:buFontTx/>
              <a:buNone/>
              <a:tabLst/>
              <a:defRPr/>
            </a:pPr>
            <a:fld id="{AB2AD9FA-94A9-4552-9BB0-A5CDDC0AB52A}"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3463" rtl="0" eaLnBrk="1" fontAlgn="auto" latinLnBrk="1"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50583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3463" rtl="0" eaLnBrk="1" fontAlgn="auto" latinLnBrk="1" hangingPunct="1">
              <a:lnSpc>
                <a:spcPct val="100000"/>
              </a:lnSpc>
              <a:spcBef>
                <a:spcPts val="0"/>
              </a:spcBef>
              <a:spcAft>
                <a:spcPts val="0"/>
              </a:spcAft>
              <a:buClrTx/>
              <a:buSzTx/>
              <a:buFontTx/>
              <a:buNone/>
              <a:tabLst/>
              <a:defRPr/>
            </a:pPr>
            <a:fld id="{AB2AD9FA-94A9-4552-9BB0-A5CDDC0AB52A}"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3463" rtl="0" eaLnBrk="1" fontAlgn="auto" latinLnBrk="1"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3700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3463" rtl="0" eaLnBrk="1" fontAlgn="auto" latinLnBrk="1" hangingPunct="1">
              <a:lnSpc>
                <a:spcPct val="100000"/>
              </a:lnSpc>
              <a:spcBef>
                <a:spcPts val="0"/>
              </a:spcBef>
              <a:spcAft>
                <a:spcPts val="0"/>
              </a:spcAft>
              <a:buClrTx/>
              <a:buSzTx/>
              <a:buFontTx/>
              <a:buNone/>
              <a:tabLst/>
              <a:defRPr/>
            </a:pPr>
            <a:fld id="{AB2AD9FA-94A9-4552-9BB0-A5CDDC0AB52A}"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3463" rtl="0" eaLnBrk="1" fontAlgn="auto" latinLnBrk="1"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52559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normAutofit/>
          </a:bodyPr>
          <a:lstStyle/>
          <a:p>
            <a:r>
              <a:rPr lang="en-US" altLang="ko-KR" dirty="0"/>
              <a:t>P(Y)=Conf(Y|X)/Lift(X-&gt;Y)</a:t>
            </a:r>
          </a:p>
          <a:p>
            <a:r>
              <a:rPr lang="en-US" altLang="ko-KR" dirty="0"/>
              <a:t>P(X)=Support(X,Y)/Conf(Y|X)</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3463" rtl="0" eaLnBrk="1" fontAlgn="auto" latinLnBrk="1" hangingPunct="1">
              <a:lnSpc>
                <a:spcPct val="100000"/>
              </a:lnSpc>
              <a:spcBef>
                <a:spcPts val="0"/>
              </a:spcBef>
              <a:spcAft>
                <a:spcPts val="0"/>
              </a:spcAft>
              <a:buClrTx/>
              <a:buSzTx/>
              <a:buFontTx/>
              <a:buNone/>
              <a:tabLst/>
              <a:defRPr/>
            </a:pPr>
            <a:fld id="{AB2AD9FA-94A9-4552-9BB0-A5CDDC0AB52A}"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3463"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92236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normAutofit/>
          </a:bodyPr>
          <a:lstStyle/>
          <a:p>
            <a:r>
              <a:rPr lang="en-US" altLang="ko-KR" dirty="0"/>
              <a:t>P(Y)=Conf(Y|X)/Lift(X-&gt;Y)</a:t>
            </a:r>
          </a:p>
          <a:p>
            <a:r>
              <a:rPr lang="en-US" altLang="ko-KR" dirty="0"/>
              <a:t>P(X)=Support(X,Y)/Conf(Y|X)</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3463" rtl="0" eaLnBrk="1" fontAlgn="auto" latinLnBrk="1" hangingPunct="1">
              <a:lnSpc>
                <a:spcPct val="100000"/>
              </a:lnSpc>
              <a:spcBef>
                <a:spcPts val="0"/>
              </a:spcBef>
              <a:spcAft>
                <a:spcPts val="0"/>
              </a:spcAft>
              <a:buClrTx/>
              <a:buSzTx/>
              <a:buFontTx/>
              <a:buNone/>
              <a:tabLst/>
              <a:defRPr/>
            </a:pPr>
            <a:fld id="{AB2AD9FA-94A9-4552-9BB0-A5CDDC0AB52A}"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3463" rtl="0" eaLnBrk="1" fontAlgn="auto" latinLnBrk="1"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57689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3463" rtl="0" eaLnBrk="1" fontAlgn="auto" latinLnBrk="1" hangingPunct="1">
              <a:lnSpc>
                <a:spcPct val="100000"/>
              </a:lnSpc>
              <a:spcBef>
                <a:spcPts val="0"/>
              </a:spcBef>
              <a:spcAft>
                <a:spcPts val="0"/>
              </a:spcAft>
              <a:buClrTx/>
              <a:buSzTx/>
              <a:buFontTx/>
              <a:buNone/>
              <a:tabLst/>
              <a:defRPr/>
            </a:pPr>
            <a:fld id="{AB2AD9FA-94A9-4552-9BB0-A5CDDC0AB52A}"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3463"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30415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EBDC8-2377-40EB-AB22-3319FED627B6}"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383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AA90-906A-9E48-F310-688C9787C703}"/>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C288D5FD-4691-C470-33B0-37B98BA3694B}"/>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50381EC6-402E-29D7-034F-C7F684DC045F}"/>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141451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8AC3B-A510-6314-91D7-015DFD2A98D4}"/>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D6599372-6804-7C2F-50EA-9ECBE8E0E2CF}"/>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E7DA5967-9588-D75C-9EBC-FDBFE7B55E31}"/>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181974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6B7CC-504D-639E-140E-231E284F0AA7}"/>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E0DCBB9F-AC2E-0F2C-F8E9-4EECA01654F2}"/>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3A1BDBA2-DFAB-7F8A-B41D-9D05687375F4}"/>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2440579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C213E-5BEB-8502-0D2E-97CFD5AC0FE6}"/>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FB08DE23-455D-7F20-4B5D-6D0D56857431}"/>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989129B8-D195-5269-F034-F4F8ED11F59F}"/>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294796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CF91D-0AC7-C801-B267-616439259356}"/>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316C7F2E-6053-A22C-99D5-7B12AD4FD7DC}"/>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8B69E4B3-4A28-17A5-06E3-D50CBD83E4A8}"/>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2623885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1DEFC-8643-EB9A-DD09-A80719D2A737}"/>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328F2E2E-1D24-B7C1-EBB3-F7479E359A91}"/>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B2C135C1-01F1-2E3D-3931-ACC5482D6AFF}"/>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1074620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9EE39-E066-0241-D172-976A00E5A923}"/>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34E9D60A-401D-134A-1BB9-3D042C26A5BC}"/>
              </a:ext>
            </a:extLst>
          </p:cNvPr>
          <p:cNvSpPr>
            <a:spLocks noGrp="1" noRot="1" noChangeAspect="1" noChangeArrowheads="1" noTextEdit="1"/>
          </p:cNvSpPr>
          <p:nvPr>
            <p:ph type="sldImg"/>
          </p:nvPr>
        </p:nvSpPr>
        <p:spPr>
          <a:xfrm>
            <a:off x="-496888" y="938213"/>
            <a:ext cx="7791451" cy="4383087"/>
          </a:xfrm>
          <a:ln/>
        </p:spPr>
      </p:sp>
      <p:sp>
        <p:nvSpPr>
          <p:cNvPr id="35843" name="Rectangle 3">
            <a:extLst>
              <a:ext uri="{FF2B5EF4-FFF2-40B4-BE49-F238E27FC236}">
                <a16:creationId xmlns:a16="http://schemas.microsoft.com/office/drawing/2014/main" id="{C991606D-1C38-D799-BFDC-C203280E5347}"/>
              </a:ext>
            </a:extLst>
          </p:cNvPr>
          <p:cNvSpPr>
            <a:spLocks noGrp="1" noChangeArrowheads="1"/>
          </p:cNvSpPr>
          <p:nvPr>
            <p:ph type="body" idx="1"/>
          </p:nvPr>
        </p:nvSpPr>
        <p:spPr>
          <a:noFill/>
        </p:spPr>
        <p:txBody>
          <a:bodyPr/>
          <a:lstStyle/>
          <a:p>
            <a:pPr eaLnBrk="1" hangingPunct="1"/>
            <a:endParaRPr lang="ko-KR" altLang="en-US" dirty="0">
              <a:latin typeface="나눔고딕" pitchFamily="50" charset="-127"/>
              <a:ea typeface="나눔고딕" pitchFamily="50" charset="-127"/>
            </a:endParaRPr>
          </a:p>
        </p:txBody>
      </p:sp>
    </p:spTree>
    <p:extLst>
      <p:ext uri="{BB962C8B-B14F-4D97-AF65-F5344CB8AC3E}">
        <p14:creationId xmlns:p14="http://schemas.microsoft.com/office/powerpoint/2010/main" val="2801325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본문">
    <p:bg>
      <p:bgPr>
        <a:solidFill>
          <a:schemeClr val="bg1"/>
        </a:solidFill>
        <a:effectLst/>
      </p:bgPr>
    </p:bg>
    <p:spTree>
      <p:nvGrpSpPr>
        <p:cNvPr id="1" name=""/>
        <p:cNvGrpSpPr/>
        <p:nvPr/>
      </p:nvGrpSpPr>
      <p:grpSpPr>
        <a:xfrm>
          <a:off x="0" y="0"/>
          <a:ext cx="0" cy="0"/>
          <a:chOff x="0" y="0"/>
          <a:chExt cx="0" cy="0"/>
        </a:xfrm>
      </p:grpSpPr>
      <p:sp>
        <p:nvSpPr>
          <p:cNvPr id="7" name="직사각형 6"/>
          <p:cNvSpPr/>
          <p:nvPr userDrawn="1"/>
        </p:nvSpPr>
        <p:spPr>
          <a:xfrm>
            <a:off x="0" y="0"/>
            <a:ext cx="12192000" cy="43200"/>
          </a:xfrm>
          <a:prstGeom prst="rect">
            <a:avLst/>
          </a:prstGeom>
          <a:gradFill>
            <a:gsLst>
              <a:gs pos="30000">
                <a:srgbClr val="021861"/>
              </a:gs>
              <a:gs pos="0">
                <a:srgbClr val="3259A8"/>
              </a:gs>
              <a:gs pos="10000">
                <a:srgbClr val="D551AC"/>
              </a:gs>
              <a:gs pos="20000">
                <a:srgbClr val="09AF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Tree>
    <p:extLst>
      <p:ext uri="{BB962C8B-B14F-4D97-AF65-F5344CB8AC3E}">
        <p14:creationId xmlns:p14="http://schemas.microsoft.com/office/powerpoint/2010/main" val="3860529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제목 슬라이드">
    <p:bg>
      <p:bgPr>
        <a:solidFill>
          <a:srgbClr val="0D122D"/>
        </a:solidFill>
        <a:effectLst/>
      </p:bgPr>
    </p:bg>
    <p:spTree>
      <p:nvGrpSpPr>
        <p:cNvPr id="1" name=""/>
        <p:cNvGrpSpPr/>
        <p:nvPr/>
      </p:nvGrpSpPr>
      <p:grpSpPr>
        <a:xfrm>
          <a:off x="0" y="0"/>
          <a:ext cx="0" cy="0"/>
          <a:chOff x="0" y="0"/>
          <a:chExt cx="0" cy="0"/>
        </a:xfrm>
      </p:grpSpPr>
      <p:sp>
        <p:nvSpPr>
          <p:cNvPr id="3" name="슬라이드 번호 개체 틀 5"/>
          <p:cNvSpPr txBox="1">
            <a:spLocks/>
          </p:cNvSpPr>
          <p:nvPr userDrawn="1"/>
        </p:nvSpPr>
        <p:spPr>
          <a:xfrm>
            <a:off x="4922360" y="6401642"/>
            <a:ext cx="2347285" cy="326455"/>
          </a:xfrm>
          <a:prstGeom prst="rect">
            <a:avLst/>
          </a:prstGeom>
        </p:spPr>
        <p:txBody>
          <a:bodyPr lIns="162531" tIns="81264" rIns="162531" bIns="81264" anchor="ctr"/>
          <a:lstStyle>
            <a:lvl1pPr algn="r">
              <a:defRPr sz="1200">
                <a:solidFill>
                  <a:schemeClr val="tx1">
                    <a:tint val="75000"/>
                  </a:schemeClr>
                </a:solidFill>
              </a:defRPr>
            </a:lvl1pPr>
          </a:lstStyle>
          <a:p>
            <a:pPr algn="ctr" defTabSz="1219048">
              <a:defRPr/>
            </a:pPr>
            <a:fld id="{4E2E905B-828D-4F20-A1BB-9606BA51BD13}" type="slidenum">
              <a:rPr lang="ko-KR" altLang="en-US" sz="1200" b="1" smtClean="0">
                <a:ln>
                  <a:solidFill>
                    <a:prstClr val="white">
                      <a:alpha val="0"/>
                    </a:prstClr>
                  </a:solidFill>
                </a:ln>
                <a:solidFill>
                  <a:prstClr val="white">
                    <a:lumMod val="50000"/>
                  </a:prstClr>
                </a:solidFill>
                <a:latin typeface="나눔스퀘어" panose="020B0600000101010101" pitchFamily="50" charset="-127"/>
                <a:ea typeface="나눔스퀘어 Bold" panose="020B0600000101010101" pitchFamily="50" charset="-127"/>
                <a:cs typeface="Arial" panose="020B0604020202020204" pitchFamily="34" charset="0"/>
              </a:rPr>
              <a:pPr algn="ctr" defTabSz="1219048">
                <a:defRPr/>
              </a:pPr>
              <a:t>‹#›</a:t>
            </a:fld>
            <a:r>
              <a:rPr lang="ko-KR" altLang="en-US" sz="867" dirty="0">
                <a:ln>
                  <a:solidFill>
                    <a:prstClr val="white">
                      <a:alpha val="0"/>
                    </a:prstClr>
                  </a:solidFill>
                </a:ln>
                <a:solidFill>
                  <a:prstClr val="white">
                    <a:lumMod val="50000"/>
                  </a:prstClr>
                </a:solidFill>
                <a:latin typeface="나눔스퀘어" panose="020B0600000101010101" pitchFamily="50" charset="-127"/>
                <a:ea typeface="나눔스퀘어" panose="020B0600000101010101" pitchFamily="50" charset="-127"/>
                <a:cs typeface="Arial" panose="020B0604020202020204" pitchFamily="34" charset="0"/>
              </a:rPr>
              <a:t> </a:t>
            </a:r>
            <a:r>
              <a:rPr lang="en-US" altLang="ko-KR" sz="900" dirty="0">
                <a:ln>
                  <a:solidFill>
                    <a:prstClr val="white">
                      <a:alpha val="0"/>
                    </a:prstClr>
                  </a:solidFill>
                </a:ln>
                <a:solidFill>
                  <a:prstClr val="white">
                    <a:lumMod val="50000"/>
                  </a:prstClr>
                </a:solidFill>
                <a:latin typeface="나눔스퀘어" panose="020B0600000101010101" pitchFamily="50" charset="-127"/>
                <a:ea typeface="나눔스퀘어" panose="020B0600000101010101" pitchFamily="50" charset="-127"/>
                <a:cs typeface="Arial" panose="020B0604020202020204" pitchFamily="34" charset="0"/>
              </a:rPr>
              <a:t>/ 75</a:t>
            </a:r>
            <a:endParaRPr lang="ko-KR" altLang="en-US" sz="900" dirty="0">
              <a:ln>
                <a:solidFill>
                  <a:prstClr val="white">
                    <a:alpha val="0"/>
                  </a:prstClr>
                </a:solidFill>
              </a:ln>
              <a:solidFill>
                <a:prstClr val="white">
                  <a:lumMod val="50000"/>
                </a:prstClr>
              </a:solidFill>
              <a:latin typeface="나눔스퀘어" panose="020B0600000101010101" pitchFamily="50" charset="-127"/>
              <a:ea typeface="나눔스퀘어" panose="020B0600000101010101" pitchFamily="50" charset="-127"/>
              <a:cs typeface="Arial" panose="020B0604020202020204" pitchFamily="34" charset="0"/>
            </a:endParaRPr>
          </a:p>
        </p:txBody>
      </p:sp>
    </p:spTree>
    <p:extLst>
      <p:ext uri="{BB962C8B-B14F-4D97-AF65-F5344CB8AC3E}">
        <p14:creationId xmlns:p14="http://schemas.microsoft.com/office/powerpoint/2010/main" val="408111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제목 슬라이드">
    <p:bg>
      <p:bgPr>
        <a:solidFill>
          <a:srgbClr val="0D12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655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50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제목 슬라이드">
    <p:bg>
      <p:bgPr>
        <a:solidFill>
          <a:srgbClr val="0D122D"/>
        </a:solidFill>
        <a:effectLst/>
      </p:bgPr>
    </p:bg>
    <p:spTree>
      <p:nvGrpSpPr>
        <p:cNvPr id="1" name=""/>
        <p:cNvGrpSpPr/>
        <p:nvPr/>
      </p:nvGrpSpPr>
      <p:grpSpPr>
        <a:xfrm>
          <a:off x="0" y="0"/>
          <a:ext cx="0" cy="0"/>
          <a:chOff x="0" y="0"/>
          <a:chExt cx="0" cy="0"/>
        </a:xfrm>
      </p:grpSpPr>
      <p:sp>
        <p:nvSpPr>
          <p:cNvPr id="3" name="슬라이드 번호 개체 틀 5"/>
          <p:cNvSpPr txBox="1">
            <a:spLocks/>
          </p:cNvSpPr>
          <p:nvPr userDrawn="1"/>
        </p:nvSpPr>
        <p:spPr>
          <a:xfrm>
            <a:off x="4922360" y="6401642"/>
            <a:ext cx="2347285" cy="326455"/>
          </a:xfrm>
          <a:prstGeom prst="rect">
            <a:avLst/>
          </a:prstGeom>
        </p:spPr>
        <p:txBody>
          <a:bodyPr lIns="162531" tIns="81264" rIns="162531" bIns="81264" anchor="ctr"/>
          <a:lstStyle>
            <a:lvl1pPr algn="r">
              <a:defRPr sz="1200">
                <a:solidFill>
                  <a:schemeClr val="tx1">
                    <a:tint val="75000"/>
                  </a:schemeClr>
                </a:solidFill>
              </a:defRPr>
            </a:lvl1pPr>
          </a:lstStyle>
          <a:p>
            <a:pPr algn="ctr" defTabSz="1219048">
              <a:defRPr/>
            </a:pPr>
            <a:fld id="{4E2E905B-828D-4F20-A1BB-9606BA51BD13}" type="slidenum">
              <a:rPr lang="ko-KR" altLang="en-US" sz="1200" b="1" smtClean="0">
                <a:ln>
                  <a:solidFill>
                    <a:prstClr val="white">
                      <a:alpha val="0"/>
                    </a:prstClr>
                  </a:solidFill>
                </a:ln>
                <a:solidFill>
                  <a:prstClr val="white">
                    <a:lumMod val="50000"/>
                  </a:prstClr>
                </a:solidFill>
                <a:latin typeface="나눔스퀘어" panose="020B0600000101010101" pitchFamily="50" charset="-127"/>
                <a:ea typeface="나눔스퀘어 Bold" panose="020B0600000101010101" pitchFamily="50" charset="-127"/>
                <a:cs typeface="Arial" panose="020B0604020202020204" pitchFamily="34" charset="0"/>
              </a:rPr>
              <a:pPr algn="ctr" defTabSz="1219048">
                <a:defRPr/>
              </a:pPr>
              <a:t>‹#›</a:t>
            </a:fld>
            <a:r>
              <a:rPr lang="ko-KR" altLang="en-US" sz="867" dirty="0">
                <a:ln>
                  <a:solidFill>
                    <a:prstClr val="white">
                      <a:alpha val="0"/>
                    </a:prstClr>
                  </a:solidFill>
                </a:ln>
                <a:solidFill>
                  <a:prstClr val="white">
                    <a:lumMod val="50000"/>
                  </a:prstClr>
                </a:solidFill>
                <a:latin typeface="나눔스퀘어" panose="020B0600000101010101" pitchFamily="50" charset="-127"/>
                <a:ea typeface="나눔스퀘어" panose="020B0600000101010101" pitchFamily="50" charset="-127"/>
                <a:cs typeface="Arial" panose="020B0604020202020204" pitchFamily="34" charset="0"/>
              </a:rPr>
              <a:t> </a:t>
            </a:r>
            <a:endParaRPr lang="ko-KR" altLang="en-US" sz="900" dirty="0">
              <a:ln>
                <a:solidFill>
                  <a:prstClr val="white">
                    <a:alpha val="0"/>
                  </a:prstClr>
                </a:solidFill>
              </a:ln>
              <a:solidFill>
                <a:prstClr val="white">
                  <a:lumMod val="50000"/>
                </a:prstClr>
              </a:solidFill>
              <a:latin typeface="나눔스퀘어" panose="020B0600000101010101" pitchFamily="50" charset="-127"/>
              <a:ea typeface="나눔스퀘어" panose="020B0600000101010101" pitchFamily="50" charset="-127"/>
              <a:cs typeface="Arial" panose="020B0604020202020204" pitchFamily="34" charset="0"/>
            </a:endParaRPr>
          </a:p>
        </p:txBody>
      </p:sp>
    </p:spTree>
    <p:extLst>
      <p:ext uri="{BB962C8B-B14F-4D97-AF65-F5344CB8AC3E}">
        <p14:creationId xmlns:p14="http://schemas.microsoft.com/office/powerpoint/2010/main" val="363207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제목 슬라이드">
    <p:bg>
      <p:bgPr>
        <a:solidFill>
          <a:srgbClr val="0D12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39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간지">
    <p:bg>
      <p:bgPr>
        <a:solidFill>
          <a:schemeClr val="bg1"/>
        </a:solidFill>
        <a:effectLst/>
      </p:bgPr>
    </p:bg>
    <p:spTree>
      <p:nvGrpSpPr>
        <p:cNvPr id="1" name=""/>
        <p:cNvGrpSpPr/>
        <p:nvPr/>
      </p:nvGrpSpPr>
      <p:grpSpPr>
        <a:xfrm>
          <a:off x="0" y="0"/>
          <a:ext cx="0" cy="0"/>
          <a:chOff x="0" y="0"/>
          <a:chExt cx="0" cy="0"/>
        </a:xfrm>
      </p:grpSpPr>
      <p:sp>
        <p:nvSpPr>
          <p:cNvPr id="6" name="직사각형 5"/>
          <p:cNvSpPr/>
          <p:nvPr userDrawn="1"/>
        </p:nvSpPr>
        <p:spPr>
          <a:xfrm>
            <a:off x="16636" y="0"/>
            <a:ext cx="5023248"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67916" rIns="91424" bIns="45712" numCol="1" spcCol="0" rtlCol="0" fromWordArt="0" anchor="ctr" anchorCtr="0" forceAA="0" compatLnSpc="1">
            <a:prstTxWarp prst="textNoShape">
              <a:avLst/>
            </a:prstTxWarp>
            <a:noAutofit/>
          </a:bodyPr>
          <a:lstStyle/>
          <a:p>
            <a:pPr lvl="0" indent="0" algn="ctr" defTabSz="914257" latinLnBrk="0">
              <a:lnSpc>
                <a:spcPct val="90000"/>
              </a:lnSpc>
              <a:spcBef>
                <a:spcPts val="1000"/>
              </a:spcBef>
              <a:buFontTx/>
              <a:buNone/>
            </a:pPr>
            <a:endParaRPr lang="ko-KR" altLang="en-US" sz="1200" dirty="0">
              <a:solidFill>
                <a:schemeClr val="tx1">
                  <a:lumMod val="75000"/>
                  <a:lumOff val="25000"/>
                </a:schemeClr>
              </a:solidFill>
            </a:endParaRPr>
          </a:p>
        </p:txBody>
      </p:sp>
      <p:sp>
        <p:nvSpPr>
          <p:cNvPr id="4" name="Rectangle 3"/>
          <p:cNvSpPr/>
          <p:nvPr userDrawn="1"/>
        </p:nvSpPr>
        <p:spPr>
          <a:xfrm>
            <a:off x="5039889" y="404664"/>
            <a:ext cx="7152117" cy="1368152"/>
          </a:xfrm>
          <a:prstGeom prst="rect">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120" latinLnBrk="0"/>
            <a:endParaRPr lang="ko-KR" altLang="en-US" sz="1800" dirty="0">
              <a:solidFill>
                <a:prstClr val="white"/>
              </a:solidFill>
            </a:endParaRPr>
          </a:p>
        </p:txBody>
      </p:sp>
      <p:sp>
        <p:nvSpPr>
          <p:cNvPr id="2" name="제목 1"/>
          <p:cNvSpPr>
            <a:spLocks noGrp="1"/>
          </p:cNvSpPr>
          <p:nvPr>
            <p:ph type="title" hasCustomPrompt="1"/>
          </p:nvPr>
        </p:nvSpPr>
        <p:spPr>
          <a:xfrm>
            <a:off x="5641856" y="733304"/>
            <a:ext cx="5966670" cy="710877"/>
          </a:xfrm>
          <a:prstGeom prst="rect">
            <a:avLst/>
          </a:prstGeom>
        </p:spPr>
        <p:txBody>
          <a:bodyPr lIns="91424" tIns="45712" rIns="91424" bIns="45712" anchor="ctr">
            <a:noAutofit/>
          </a:bodyPr>
          <a:lstStyle>
            <a:lvl1pPr algn="l">
              <a:defRPr sz="2800" b="1" baseline="0">
                <a:solidFill>
                  <a:schemeClr val="bg1"/>
                </a:solidFill>
                <a:latin typeface="맑은 고딕" pitchFamily="50" charset="-127"/>
                <a:ea typeface="삼성긴고딕OTF Medium"/>
                <a:cs typeface="Arial" pitchFamily="34" charset="0"/>
              </a:defRPr>
            </a:lvl1pPr>
          </a:lstStyle>
          <a:p>
            <a:r>
              <a:rPr lang="en-US" altLang="ko-KR" dirty="0"/>
              <a:t>Images &amp; Contents</a:t>
            </a:r>
            <a:endParaRPr lang="ko-KR" altLang="en-US" dirty="0"/>
          </a:p>
        </p:txBody>
      </p:sp>
      <p:sp>
        <p:nvSpPr>
          <p:cNvPr id="5" name="Rectangle 4"/>
          <p:cNvSpPr/>
          <p:nvPr userDrawn="1"/>
        </p:nvSpPr>
        <p:spPr>
          <a:xfrm>
            <a:off x="5353830"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4120" latinLnBrk="0"/>
            <a:endParaRPr lang="ko-KR" altLang="en-US" sz="1800" dirty="0">
              <a:solidFill>
                <a:prstClr val="white"/>
              </a:solidFill>
            </a:endParaRPr>
          </a:p>
        </p:txBody>
      </p:sp>
      <p:pic>
        <p:nvPicPr>
          <p:cNvPr id="12" name="그림 11"/>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51230"/>
          <a:stretch/>
        </p:blipFill>
        <p:spPr>
          <a:xfrm>
            <a:off x="119144" y="4005066"/>
            <a:ext cx="4818228" cy="2683059"/>
          </a:xfrm>
          <a:prstGeom prst="rect">
            <a:avLst/>
          </a:prstGeom>
        </p:spPr>
      </p:pic>
    </p:spTree>
    <p:extLst>
      <p:ext uri="{BB962C8B-B14F-4D97-AF65-F5344CB8AC3E}">
        <p14:creationId xmlns:p14="http://schemas.microsoft.com/office/powerpoint/2010/main" val="227520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본문: 글씨">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720200" y="908737"/>
            <a:ext cx="10814908" cy="5436591"/>
          </a:xfrm>
          <a:prstGeom prst="rect">
            <a:avLst/>
          </a:prstGeom>
        </p:spPr>
        <p:txBody>
          <a:bodyPr lIns="0" tIns="0" rIns="0" bIns="0" anchor="t" anchorCtr="0">
            <a:noAutofit/>
          </a:bodyPr>
          <a:lstStyle>
            <a:lvl1pPr marL="342838" indent="-342838">
              <a:spcBef>
                <a:spcPts val="600"/>
              </a:spcBef>
              <a:buFont typeface="Arial" pitchFamily="34" charset="0"/>
              <a:buChar char="•"/>
              <a:defRPr kumimoji="0" lang="ko-KR" altLang="en-US" sz="2000" b="0" i="0" u="none" strike="noStrike" kern="1200" cap="none" spc="0" normalizeH="0" baseline="0" dirty="0" smtClean="0">
                <a:ln>
                  <a:noFill/>
                </a:ln>
                <a:solidFill>
                  <a:schemeClr val="tx1"/>
                </a:solidFill>
                <a:effectLst/>
                <a:uLnTx/>
                <a:uFillTx/>
                <a:latin typeface="+mn-ea"/>
                <a:ea typeface="+mn-ea"/>
                <a:cs typeface="+mn-cs"/>
              </a:defRPr>
            </a:lvl1pPr>
            <a:lvl2pPr marL="442833" indent="-261890">
              <a:spcBef>
                <a:spcPts val="600"/>
              </a:spcBef>
              <a:buClr>
                <a:srgbClr val="164191"/>
              </a:buClr>
              <a:buSzPct val="80000"/>
              <a:buFont typeface="Wingdings" pitchFamily="2" charset="2"/>
              <a:buChar char="l"/>
              <a:defRPr sz="2000">
                <a:solidFill>
                  <a:schemeClr val="tx1"/>
                </a:solidFill>
                <a:latin typeface="+mn-ea"/>
                <a:ea typeface="+mn-ea"/>
              </a:defRPr>
            </a:lvl2pPr>
            <a:lvl3pPr marL="715832" indent="-182530">
              <a:spcBef>
                <a:spcPts val="600"/>
              </a:spcBef>
              <a:buClr>
                <a:srgbClr val="164191"/>
              </a:buClr>
              <a:buFont typeface="Wingdings" pitchFamily="2" charset="2"/>
              <a:buChar char="§"/>
              <a:defRPr sz="1800">
                <a:solidFill>
                  <a:schemeClr val="tx1"/>
                </a:solidFill>
                <a:latin typeface="+mn-ea"/>
                <a:ea typeface="+mn-ea"/>
              </a:defRPr>
            </a:lvl3pPr>
            <a:lvl4pPr marL="985838" indent="-268288">
              <a:buClr>
                <a:srgbClr val="164191"/>
              </a:buClr>
              <a:buFont typeface="맑은 고딕" panose="020B0503020000020004" pitchFamily="50" charset="-127"/>
              <a:buChar char="–"/>
              <a:defRPr sz="1800">
                <a:solidFill>
                  <a:schemeClr val="tx1"/>
                </a:solidFill>
              </a:defRPr>
            </a:lvl4pPr>
            <a:lvl5pPr marL="2145343" indent="0">
              <a:buNone/>
              <a:defRPr sz="1600">
                <a:solidFill>
                  <a:schemeClr val="tx1">
                    <a:tint val="75000"/>
                  </a:schemeClr>
                </a:solidFill>
              </a:defRPr>
            </a:lvl5pPr>
            <a:lvl6pPr marL="2681680" indent="0">
              <a:buNone/>
              <a:defRPr sz="1600">
                <a:solidFill>
                  <a:schemeClr val="tx1">
                    <a:tint val="75000"/>
                  </a:schemeClr>
                </a:solidFill>
              </a:defRPr>
            </a:lvl6pPr>
            <a:lvl7pPr marL="3218014" indent="0">
              <a:buNone/>
              <a:defRPr sz="1600">
                <a:solidFill>
                  <a:schemeClr val="tx1">
                    <a:tint val="75000"/>
                  </a:schemeClr>
                </a:solidFill>
              </a:defRPr>
            </a:lvl7pPr>
            <a:lvl8pPr marL="3754350" indent="0">
              <a:buNone/>
              <a:defRPr sz="1600">
                <a:solidFill>
                  <a:schemeClr val="tx1">
                    <a:tint val="75000"/>
                  </a:schemeClr>
                </a:solidFill>
              </a:defRPr>
            </a:lvl8pPr>
            <a:lvl9pPr marL="4290686" indent="0">
              <a:buNone/>
              <a:defRPr sz="1600">
                <a:solidFill>
                  <a:schemeClr val="tx1">
                    <a:tint val="75000"/>
                  </a:schemeClr>
                </a:solidFill>
              </a:defRPr>
            </a:lvl9pPr>
          </a:lstStyle>
          <a:p>
            <a:pPr lvl="0"/>
            <a:r>
              <a:rPr lang="ko-KR" altLang="en-US" dirty="0"/>
              <a:t>마스터 마스터 텍스트 스타일을 편집합니다</a:t>
            </a:r>
            <a:endParaRPr lang="en-US" altLang="ko-KR" dirty="0"/>
          </a:p>
          <a:p>
            <a:pPr lvl="1"/>
            <a:r>
              <a:rPr lang="en-US" altLang="ko-KR" dirty="0"/>
              <a:t>2nd</a:t>
            </a:r>
          </a:p>
          <a:p>
            <a:pPr lvl="2"/>
            <a:r>
              <a:rPr lang="en-US" altLang="ko-KR" dirty="0"/>
              <a:t>3rd</a:t>
            </a:r>
          </a:p>
          <a:p>
            <a:pPr lvl="3"/>
            <a:r>
              <a:rPr lang="en-US" altLang="ko-KR" dirty="0"/>
              <a:t>4th</a:t>
            </a:r>
          </a:p>
          <a:p>
            <a:pPr lvl="1"/>
            <a:endParaRPr lang="en-US" altLang="ko-KR" dirty="0"/>
          </a:p>
          <a:p>
            <a:pPr lvl="1"/>
            <a:endParaRPr lang="en-US" altLang="ko-KR" dirty="0"/>
          </a:p>
          <a:p>
            <a:pPr lvl="1"/>
            <a:endParaRPr lang="ko-KR" altLang="en-US" dirty="0"/>
          </a:p>
        </p:txBody>
      </p:sp>
      <p:sp>
        <p:nvSpPr>
          <p:cNvPr id="2" name="제목 1"/>
          <p:cNvSpPr>
            <a:spLocks noGrp="1"/>
          </p:cNvSpPr>
          <p:nvPr>
            <p:ph type="title"/>
          </p:nvPr>
        </p:nvSpPr>
        <p:spPr>
          <a:xfrm>
            <a:off x="715307" y="187705"/>
            <a:ext cx="10110639" cy="469925"/>
          </a:xfrm>
          <a:prstGeom prst="rect">
            <a:avLst/>
          </a:prstGeom>
        </p:spPr>
        <p:txBody>
          <a:bodyPr lIns="0" anchor="ctr" anchorCtr="0">
            <a:noAutofit/>
          </a:bodyPr>
          <a:lstStyle>
            <a:lvl1pPr algn="l" defTabSz="1072674" rtl="0" eaLnBrk="1" latinLnBrk="1" hangingPunct="1">
              <a:spcBef>
                <a:spcPct val="0"/>
              </a:spcBef>
              <a:buNone/>
              <a:defRPr kumimoji="0" lang="ko-KR" altLang="en-US" sz="2600" b="1" i="0" u="none" strike="noStrike" kern="1200" cap="none" spc="0" normalizeH="0" baseline="0" dirty="0">
                <a:ln>
                  <a:noFill/>
                </a:ln>
                <a:solidFill>
                  <a:srgbClr val="164191"/>
                </a:solidFill>
                <a:effectLst/>
                <a:uLnTx/>
                <a:uFillTx/>
                <a:latin typeface="+mn-ea"/>
                <a:ea typeface="+mn-ea"/>
                <a:cs typeface="+mj-cs"/>
              </a:defRPr>
            </a:lvl1pPr>
          </a:lstStyle>
          <a:p>
            <a:pPr marL="0" marR="0" lvl="0" indent="0" algn="l" defTabSz="1072674" rtl="0" eaLnBrk="1" fontAlgn="auto" latinLnBrk="1" hangingPunct="1">
              <a:lnSpc>
                <a:spcPct val="100000"/>
              </a:lnSpc>
              <a:spcBef>
                <a:spcPct val="0"/>
              </a:spcBef>
              <a:spcAft>
                <a:spcPts val="0"/>
              </a:spcAft>
              <a:buClrTx/>
              <a:buSzTx/>
              <a:buFontTx/>
              <a:buNone/>
              <a:tabLst/>
              <a:defRPr/>
            </a:pPr>
            <a:r>
              <a:rPr lang="ko-KR" altLang="en-US" dirty="0"/>
              <a:t>마스터 제목 스타일 편집</a:t>
            </a:r>
          </a:p>
        </p:txBody>
      </p:sp>
    </p:spTree>
    <p:extLst>
      <p:ext uri="{BB962C8B-B14F-4D97-AF65-F5344CB8AC3E}">
        <p14:creationId xmlns:p14="http://schemas.microsoft.com/office/powerpoint/2010/main" val="48473958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그림용(자유)">
    <p:spTree>
      <p:nvGrpSpPr>
        <p:cNvPr id="1" name=""/>
        <p:cNvGrpSpPr/>
        <p:nvPr/>
      </p:nvGrpSpPr>
      <p:grpSpPr>
        <a:xfrm>
          <a:off x="0" y="0"/>
          <a:ext cx="0" cy="0"/>
          <a:chOff x="0" y="0"/>
          <a:chExt cx="0" cy="0"/>
        </a:xfrm>
      </p:grpSpPr>
      <p:sp>
        <p:nvSpPr>
          <p:cNvPr id="7" name="제목 1"/>
          <p:cNvSpPr>
            <a:spLocks noGrp="1"/>
          </p:cNvSpPr>
          <p:nvPr>
            <p:ph type="title"/>
          </p:nvPr>
        </p:nvSpPr>
        <p:spPr>
          <a:xfrm>
            <a:off x="715307" y="187705"/>
            <a:ext cx="10110639" cy="469925"/>
          </a:xfrm>
          <a:prstGeom prst="rect">
            <a:avLst/>
          </a:prstGeom>
        </p:spPr>
        <p:txBody>
          <a:bodyPr lIns="0" anchor="ctr" anchorCtr="0">
            <a:noAutofit/>
          </a:bodyPr>
          <a:lstStyle>
            <a:lvl1pPr algn="l" defTabSz="1072674" rtl="0" eaLnBrk="1" latinLnBrk="1" hangingPunct="1">
              <a:spcBef>
                <a:spcPct val="0"/>
              </a:spcBef>
              <a:buNone/>
              <a:defRPr kumimoji="0" lang="ko-KR" altLang="en-US" sz="2600" b="1" i="0" u="none" strike="noStrike" kern="1200" cap="none" spc="0" normalizeH="0" baseline="0" dirty="0">
                <a:ln>
                  <a:noFill/>
                </a:ln>
                <a:solidFill>
                  <a:srgbClr val="164191"/>
                </a:solidFill>
                <a:effectLst/>
                <a:uLnTx/>
                <a:uFillTx/>
                <a:latin typeface="+mn-ea"/>
                <a:ea typeface="+mn-ea"/>
                <a:cs typeface="+mj-cs"/>
              </a:defRPr>
            </a:lvl1pPr>
          </a:lstStyle>
          <a:p>
            <a:pPr marL="0" marR="0" lvl="0" indent="0" algn="l" defTabSz="1072674" rtl="0" eaLnBrk="1" fontAlgn="auto" latinLnBrk="1" hangingPunct="1">
              <a:lnSpc>
                <a:spcPct val="100000"/>
              </a:lnSpc>
              <a:spcBef>
                <a:spcPct val="0"/>
              </a:spcBef>
              <a:spcAft>
                <a:spcPts val="0"/>
              </a:spcAft>
              <a:buClrTx/>
              <a:buSzTx/>
              <a:buFontTx/>
              <a:buNone/>
              <a:tabLst/>
              <a:defRPr/>
            </a:pPr>
            <a:r>
              <a:rPr lang="ko-KR" altLang="en-US" dirty="0"/>
              <a:t>마스터 제목 스타일 편집</a:t>
            </a:r>
          </a:p>
        </p:txBody>
      </p:sp>
    </p:spTree>
    <p:extLst>
      <p:ext uri="{BB962C8B-B14F-4D97-AF65-F5344CB8AC3E}">
        <p14:creationId xmlns:p14="http://schemas.microsoft.com/office/powerpoint/2010/main" val="1530346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본문">
    <p:bg>
      <p:bgPr>
        <a:solidFill>
          <a:schemeClr val="bg1"/>
        </a:solidFill>
        <a:effectLst/>
      </p:bgPr>
    </p:bg>
    <p:spTree>
      <p:nvGrpSpPr>
        <p:cNvPr id="1" name=""/>
        <p:cNvGrpSpPr/>
        <p:nvPr/>
      </p:nvGrpSpPr>
      <p:grpSpPr>
        <a:xfrm>
          <a:off x="0" y="0"/>
          <a:ext cx="0" cy="0"/>
          <a:chOff x="0" y="0"/>
          <a:chExt cx="0" cy="0"/>
        </a:xfrm>
      </p:grpSpPr>
      <p:sp>
        <p:nvSpPr>
          <p:cNvPr id="7" name="직사각형 6"/>
          <p:cNvSpPr/>
          <p:nvPr userDrawn="1"/>
        </p:nvSpPr>
        <p:spPr>
          <a:xfrm>
            <a:off x="0" y="0"/>
            <a:ext cx="12192000" cy="43200"/>
          </a:xfrm>
          <a:prstGeom prst="rect">
            <a:avLst/>
          </a:prstGeom>
          <a:gradFill>
            <a:gsLst>
              <a:gs pos="30000">
                <a:srgbClr val="021861"/>
              </a:gs>
              <a:gs pos="0">
                <a:srgbClr val="3259A8"/>
              </a:gs>
              <a:gs pos="10000">
                <a:srgbClr val="D551AC"/>
              </a:gs>
              <a:gs pos="20000">
                <a:srgbClr val="09AF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Tree>
    <p:extLst>
      <p:ext uri="{BB962C8B-B14F-4D97-AF65-F5344CB8AC3E}">
        <p14:creationId xmlns:p14="http://schemas.microsoft.com/office/powerpoint/2010/main" val="2706332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75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742880"/>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83" r:id="rId3"/>
    <p:sldLayoutId id="2147483684" r:id="rId4"/>
    <p:sldLayoutId id="2147483691" r:id="rId5"/>
    <p:sldLayoutId id="2147483692" r:id="rId6"/>
    <p:sldLayoutId id="2147483693" r:id="rId7"/>
  </p:sldLayoutIdLst>
  <p:hf hdr="0" ftr="0" dt="0"/>
  <p:txStyles>
    <p:titleStyle>
      <a:lvl1pPr algn="l" defTabSz="914377"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4491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Lst>
  <p:hf hdr="0" ftr="0" dt="0"/>
  <p:txStyles>
    <p:titleStyle>
      <a:lvl1pPr algn="l" defTabSz="914377"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wmf"/><Relationship Id="rId11" Type="http://schemas.openxmlformats.org/officeDocument/2006/relationships/image" Target="../media/image31.jpeg"/><Relationship Id="rId5" Type="http://schemas.openxmlformats.org/officeDocument/2006/relationships/oleObject" Target="../embeddings/oleObject2.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Xtra-Computing/CryptoTrade/tree/master" TargetMode="External"/><Relationship Id="rId4" Type="http://schemas.openxmlformats.org/officeDocument/2006/relationships/hyperlink" Target="https://arxiv.org/html/2407.09546v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122D"/>
        </a:solidFill>
        <a:effectLst/>
      </p:bgPr>
    </p:bg>
    <p:spTree>
      <p:nvGrpSpPr>
        <p:cNvPr id="1" name=""/>
        <p:cNvGrpSpPr/>
        <p:nvPr/>
      </p:nvGrpSpPr>
      <p:grpSpPr>
        <a:xfrm>
          <a:off x="0" y="0"/>
          <a:ext cx="0" cy="0"/>
          <a:chOff x="0" y="0"/>
          <a:chExt cx="0" cy="0"/>
        </a:xfrm>
      </p:grpSpPr>
      <p:sp>
        <p:nvSpPr>
          <p:cNvPr id="114" name="TextBox 113"/>
          <p:cNvSpPr txBox="1"/>
          <p:nvPr/>
        </p:nvSpPr>
        <p:spPr>
          <a:xfrm>
            <a:off x="3071995" y="668139"/>
            <a:ext cx="2252540" cy="402161"/>
          </a:xfrm>
          <a:prstGeom prst="rect">
            <a:avLst/>
          </a:prstGeom>
          <a:noFill/>
        </p:spPr>
        <p:txBody>
          <a:bodyPr wrap="none" rtlCol="0" anchor="t" anchorCtr="0">
            <a:spAutoFit/>
          </a:bodyPr>
          <a:lstStyle/>
          <a:p>
            <a:pPr marL="0" marR="0" lvl="0" indent="0" algn="l" defTabSz="912713" rtl="0" eaLnBrk="1" fontAlgn="auto" latinLnBrk="1" hangingPunct="1">
              <a:lnSpc>
                <a:spcPct val="110000"/>
              </a:lnSpc>
              <a:spcBef>
                <a:spcPts val="0"/>
              </a:spcBef>
              <a:spcAft>
                <a:spcPts val="1500"/>
              </a:spcAft>
              <a:buClrTx/>
              <a:buSzTx/>
              <a:buFontTx/>
              <a:buNone/>
              <a:tabLst/>
              <a:defRPr/>
            </a:pPr>
            <a:r>
              <a:rPr kumimoji="0" lang="ko-KR" altLang="en-US"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중간시험 </a:t>
            </a:r>
            <a:r>
              <a:rPr kumimoji="0" lang="en-US" altLang="ko-KR"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a:t>
            </a:r>
            <a:r>
              <a:rPr kumimoji="0" lang="ko-KR" altLang="en-US"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리포트</a:t>
            </a:r>
            <a:r>
              <a:rPr kumimoji="0" lang="en-US" altLang="ko-KR"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a:t>
            </a:r>
          </a:p>
        </p:txBody>
      </p:sp>
      <p:sp>
        <p:nvSpPr>
          <p:cNvPr id="115" name="TextBox 114"/>
          <p:cNvSpPr txBox="1"/>
          <p:nvPr/>
        </p:nvSpPr>
        <p:spPr>
          <a:xfrm>
            <a:off x="1424389" y="537027"/>
            <a:ext cx="710451" cy="646331"/>
          </a:xfrm>
          <a:prstGeom prst="rect">
            <a:avLst/>
          </a:prstGeom>
          <a:noFill/>
        </p:spPr>
        <p:txBody>
          <a:bodyPr wrap="none" rtlCol="0" anchor="t" anchorCtr="0">
            <a:spAutoFit/>
          </a:bodyPr>
          <a:lstStyle/>
          <a:p>
            <a:pPr marL="0" marR="0" lvl="0" indent="0" algn="ctr" defTabSz="912713" rtl="0" eaLnBrk="1" fontAlgn="auto" latinLnBrk="1" hangingPunct="1">
              <a:lnSpc>
                <a:spcPct val="100000"/>
              </a:lnSpc>
              <a:spcBef>
                <a:spcPts val="0"/>
              </a:spcBef>
              <a:spcAft>
                <a:spcPts val="700"/>
              </a:spcAft>
              <a:buClrTx/>
              <a:buSzTx/>
              <a:buFontTx/>
              <a:buNone/>
              <a:tabLst/>
              <a:defRPr/>
            </a:pPr>
            <a:r>
              <a:rPr kumimoji="0" lang="en-US" altLang="ko-KR" sz="3600" b="0" i="0" u="none" strike="noStrike" kern="1200" cap="none" spc="-40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rPr>
              <a:t>9 w</a:t>
            </a:r>
            <a:endParaRPr kumimoji="0" lang="en-US" altLang="ko-KR" sz="3600" b="0" i="0" u="none" strike="noStrike" kern="1200" cap="none" spc="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endParaRPr>
          </a:p>
        </p:txBody>
      </p:sp>
      <p:sp>
        <p:nvSpPr>
          <p:cNvPr id="8" name="TextBox 7">
            <a:extLst>
              <a:ext uri="{FF2B5EF4-FFF2-40B4-BE49-F238E27FC236}">
                <a16:creationId xmlns:a16="http://schemas.microsoft.com/office/drawing/2014/main" id="{88EE8E18-66E1-B6E2-125F-A4384594FF54}"/>
              </a:ext>
            </a:extLst>
          </p:cNvPr>
          <p:cNvSpPr txBox="1"/>
          <p:nvPr/>
        </p:nvSpPr>
        <p:spPr>
          <a:xfrm>
            <a:off x="1326063" y="1276955"/>
            <a:ext cx="889987" cy="646331"/>
          </a:xfrm>
          <a:prstGeom prst="rect">
            <a:avLst/>
          </a:prstGeom>
          <a:noFill/>
        </p:spPr>
        <p:txBody>
          <a:bodyPr wrap="none" rtlCol="0" anchor="t" anchorCtr="0">
            <a:spAutoFit/>
          </a:bodyPr>
          <a:lstStyle/>
          <a:p>
            <a:pPr marL="0" marR="0" lvl="0" indent="0" algn="ctr" defTabSz="912713" rtl="0" eaLnBrk="1" fontAlgn="auto" latinLnBrk="1" hangingPunct="1">
              <a:lnSpc>
                <a:spcPct val="100000"/>
              </a:lnSpc>
              <a:spcBef>
                <a:spcPts val="0"/>
              </a:spcBef>
              <a:spcAft>
                <a:spcPts val="700"/>
              </a:spcAft>
              <a:buClrTx/>
              <a:buSzTx/>
              <a:buFontTx/>
              <a:buNone/>
              <a:tabLst/>
              <a:defRPr/>
            </a:pPr>
            <a:r>
              <a:rPr kumimoji="0" lang="en-US" altLang="ko-KR" sz="3600" b="0" i="0" u="none" strike="noStrike" kern="1200" cap="none" spc="-40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rPr>
              <a:t>10 w</a:t>
            </a:r>
            <a:endParaRPr kumimoji="0" lang="en-US" altLang="ko-KR" sz="3600" b="0" i="0" u="none" strike="noStrike" kern="1200" cap="none" spc="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endParaRPr>
          </a:p>
        </p:txBody>
      </p:sp>
      <p:sp>
        <p:nvSpPr>
          <p:cNvPr id="11" name="TextBox 10">
            <a:extLst>
              <a:ext uri="{FF2B5EF4-FFF2-40B4-BE49-F238E27FC236}">
                <a16:creationId xmlns:a16="http://schemas.microsoft.com/office/drawing/2014/main" id="{58E786D3-D35A-87E8-689C-F2CA1E6C6E79}"/>
              </a:ext>
            </a:extLst>
          </p:cNvPr>
          <p:cNvSpPr txBox="1"/>
          <p:nvPr/>
        </p:nvSpPr>
        <p:spPr>
          <a:xfrm>
            <a:off x="1343181" y="2016883"/>
            <a:ext cx="872868" cy="646331"/>
          </a:xfrm>
          <a:prstGeom prst="rect">
            <a:avLst/>
          </a:prstGeom>
          <a:noFill/>
        </p:spPr>
        <p:txBody>
          <a:bodyPr wrap="none" rtlCol="0" anchor="t" anchorCtr="0">
            <a:spAutoFit/>
          </a:bodyPr>
          <a:lstStyle/>
          <a:p>
            <a:pPr marL="0" marR="0" lvl="0" indent="0" algn="ctr" defTabSz="912713" rtl="0" eaLnBrk="1" fontAlgn="auto" latinLnBrk="1" hangingPunct="1">
              <a:lnSpc>
                <a:spcPct val="100000"/>
              </a:lnSpc>
              <a:spcBef>
                <a:spcPts val="0"/>
              </a:spcBef>
              <a:spcAft>
                <a:spcPts val="700"/>
              </a:spcAft>
              <a:buClrTx/>
              <a:buSzTx/>
              <a:buFontTx/>
              <a:buNone/>
              <a:tabLst/>
              <a:defRPr/>
            </a:pPr>
            <a:r>
              <a:rPr kumimoji="0" lang="en-US" altLang="ko-KR" sz="3600" b="0" i="0" u="none" strike="noStrike" kern="1200" cap="none" spc="-40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rPr>
              <a:t>11 w</a:t>
            </a:r>
            <a:endParaRPr kumimoji="0" lang="en-US" altLang="ko-KR" sz="3600" b="0" i="0" u="none" strike="noStrike" kern="1200" cap="none" spc="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endParaRPr>
          </a:p>
        </p:txBody>
      </p:sp>
      <p:sp>
        <p:nvSpPr>
          <p:cNvPr id="14" name="TextBox 13">
            <a:extLst>
              <a:ext uri="{FF2B5EF4-FFF2-40B4-BE49-F238E27FC236}">
                <a16:creationId xmlns:a16="http://schemas.microsoft.com/office/drawing/2014/main" id="{19E27FB2-3753-8416-4BBC-F5104C30D4CA}"/>
              </a:ext>
            </a:extLst>
          </p:cNvPr>
          <p:cNvSpPr txBox="1"/>
          <p:nvPr/>
        </p:nvSpPr>
        <p:spPr>
          <a:xfrm>
            <a:off x="1334623" y="3496739"/>
            <a:ext cx="889987" cy="646331"/>
          </a:xfrm>
          <a:prstGeom prst="rect">
            <a:avLst/>
          </a:prstGeom>
          <a:noFill/>
        </p:spPr>
        <p:txBody>
          <a:bodyPr wrap="none" rtlCol="0" anchor="t" anchorCtr="0">
            <a:spAutoFit/>
          </a:bodyPr>
          <a:lstStyle/>
          <a:p>
            <a:pPr marL="0" marR="0" lvl="0" indent="0" algn="ctr" defTabSz="912713" rtl="0" eaLnBrk="1" fontAlgn="auto" latinLnBrk="1" hangingPunct="1">
              <a:lnSpc>
                <a:spcPct val="100000"/>
              </a:lnSpc>
              <a:spcBef>
                <a:spcPts val="0"/>
              </a:spcBef>
              <a:spcAft>
                <a:spcPts val="700"/>
              </a:spcAft>
              <a:buClrTx/>
              <a:buSzTx/>
              <a:buFontTx/>
              <a:buNone/>
              <a:tabLst/>
              <a:defRPr/>
            </a:pPr>
            <a:r>
              <a:rPr kumimoji="0" lang="en-US" altLang="ko-KR" sz="3600" b="0" i="0" u="none" strike="noStrike" kern="1200" cap="none" spc="-40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rPr>
              <a:t>13 w</a:t>
            </a:r>
            <a:endParaRPr kumimoji="0" lang="en-US" altLang="ko-KR" sz="3600" b="0" i="0" u="none" strike="noStrike" kern="1200" cap="none" spc="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endParaRPr>
          </a:p>
        </p:txBody>
      </p:sp>
      <p:sp>
        <p:nvSpPr>
          <p:cNvPr id="16" name="TextBox 15">
            <a:extLst>
              <a:ext uri="{FF2B5EF4-FFF2-40B4-BE49-F238E27FC236}">
                <a16:creationId xmlns:a16="http://schemas.microsoft.com/office/drawing/2014/main" id="{0B34D3C2-56DD-F791-B815-5C45D3BE763F}"/>
              </a:ext>
            </a:extLst>
          </p:cNvPr>
          <p:cNvSpPr txBox="1"/>
          <p:nvPr/>
        </p:nvSpPr>
        <p:spPr>
          <a:xfrm>
            <a:off x="3071995" y="2212529"/>
            <a:ext cx="5318123" cy="402161"/>
          </a:xfrm>
          <a:prstGeom prst="rect">
            <a:avLst/>
          </a:prstGeom>
          <a:noFill/>
        </p:spPr>
        <p:txBody>
          <a:bodyPr wrap="none" rtlCol="0" anchor="t" anchorCtr="0">
            <a:spAutoFit/>
          </a:bodyPr>
          <a:lstStyle/>
          <a:p>
            <a:pPr marL="0" marR="0" lvl="0" indent="0" algn="l" defTabSz="912713" rtl="0" eaLnBrk="1" fontAlgn="auto" latinLnBrk="1" hangingPunct="1">
              <a:lnSpc>
                <a:spcPct val="110000"/>
              </a:lnSpc>
              <a:spcBef>
                <a:spcPts val="0"/>
              </a:spcBef>
              <a:spcAft>
                <a:spcPts val="1500"/>
              </a:spcAft>
              <a:buClrTx/>
              <a:buSzTx/>
              <a:buFontTx/>
              <a:buNone/>
              <a:tabLst/>
              <a:defRPr/>
            </a:pPr>
            <a:r>
              <a:rPr kumimoji="0" lang="en-US" altLang="ko-KR"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Machine Learning Overview &amp; Regression</a:t>
            </a:r>
            <a:endParaRPr kumimoji="0" lang="ko-KR" altLang="en-US" sz="16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17" name="TextBox 16">
            <a:extLst>
              <a:ext uri="{FF2B5EF4-FFF2-40B4-BE49-F238E27FC236}">
                <a16:creationId xmlns:a16="http://schemas.microsoft.com/office/drawing/2014/main" id="{BE64D53E-D68B-DDB0-9803-3920CD2354AA}"/>
              </a:ext>
            </a:extLst>
          </p:cNvPr>
          <p:cNvSpPr txBox="1"/>
          <p:nvPr/>
        </p:nvSpPr>
        <p:spPr>
          <a:xfrm>
            <a:off x="1334623" y="2756811"/>
            <a:ext cx="889987" cy="646331"/>
          </a:xfrm>
          <a:prstGeom prst="rect">
            <a:avLst/>
          </a:prstGeom>
          <a:noFill/>
        </p:spPr>
        <p:txBody>
          <a:bodyPr wrap="none" rtlCol="0" anchor="t" anchorCtr="0">
            <a:spAutoFit/>
          </a:bodyPr>
          <a:lstStyle/>
          <a:p>
            <a:pPr marL="0" marR="0" lvl="0" indent="0" algn="ctr" defTabSz="912713" rtl="0" eaLnBrk="1" fontAlgn="auto" latinLnBrk="1" hangingPunct="1">
              <a:lnSpc>
                <a:spcPct val="100000"/>
              </a:lnSpc>
              <a:spcBef>
                <a:spcPts val="0"/>
              </a:spcBef>
              <a:spcAft>
                <a:spcPts val="700"/>
              </a:spcAft>
              <a:buClrTx/>
              <a:buSzTx/>
              <a:buFontTx/>
              <a:buNone/>
              <a:tabLst/>
              <a:defRPr/>
            </a:pPr>
            <a:r>
              <a:rPr kumimoji="0" lang="en-US" altLang="ko-KR" sz="3600" b="0" i="0" u="none" strike="noStrike" kern="1200" cap="none" spc="-40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rPr>
              <a:t>12 w</a:t>
            </a:r>
            <a:endParaRPr kumimoji="0" lang="en-US" altLang="ko-KR" sz="3600" b="0" i="0" u="none" strike="noStrike" kern="1200" cap="none" spc="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endParaRPr>
          </a:p>
        </p:txBody>
      </p:sp>
      <p:sp>
        <p:nvSpPr>
          <p:cNvPr id="19" name="TextBox 18">
            <a:extLst>
              <a:ext uri="{FF2B5EF4-FFF2-40B4-BE49-F238E27FC236}">
                <a16:creationId xmlns:a16="http://schemas.microsoft.com/office/drawing/2014/main" id="{2B16F813-1395-17FC-2FB5-AC854D0C5491}"/>
              </a:ext>
            </a:extLst>
          </p:cNvPr>
          <p:cNvSpPr txBox="1"/>
          <p:nvPr/>
        </p:nvSpPr>
        <p:spPr>
          <a:xfrm>
            <a:off x="3071996" y="5131149"/>
            <a:ext cx="1684885" cy="402161"/>
          </a:xfrm>
          <a:prstGeom prst="rect">
            <a:avLst/>
          </a:prstGeom>
          <a:noFill/>
        </p:spPr>
        <p:txBody>
          <a:bodyPr wrap="none" rtlCol="0" anchor="t" anchorCtr="0">
            <a:spAutoFit/>
          </a:bodyPr>
          <a:lstStyle/>
          <a:p>
            <a:pPr marL="0" marR="0" lvl="0" indent="0" algn="l" defTabSz="912713" rtl="0" eaLnBrk="1" fontAlgn="auto" latinLnBrk="1" hangingPunct="1">
              <a:lnSpc>
                <a:spcPct val="110000"/>
              </a:lnSpc>
              <a:spcBef>
                <a:spcPts val="0"/>
              </a:spcBef>
              <a:spcAft>
                <a:spcPts val="1500"/>
              </a:spcAft>
              <a:buClrTx/>
              <a:buSzTx/>
              <a:buFontTx/>
              <a:buNone/>
              <a:tabLst/>
              <a:defRPr/>
            </a:pPr>
            <a:r>
              <a:rPr kumimoji="0" lang="en-US" altLang="ko-KR"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Mini-Project</a:t>
            </a:r>
            <a:endParaRPr kumimoji="0" lang="en-US" altLang="ko-KR" sz="16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20" name="TextBox 19">
            <a:extLst>
              <a:ext uri="{FF2B5EF4-FFF2-40B4-BE49-F238E27FC236}">
                <a16:creationId xmlns:a16="http://schemas.microsoft.com/office/drawing/2014/main" id="{45C60DAB-C1BF-E398-BD2B-57CB9F28BDE1}"/>
              </a:ext>
            </a:extLst>
          </p:cNvPr>
          <p:cNvSpPr txBox="1"/>
          <p:nvPr/>
        </p:nvSpPr>
        <p:spPr>
          <a:xfrm>
            <a:off x="1334623" y="4976595"/>
            <a:ext cx="889987" cy="646331"/>
          </a:xfrm>
          <a:prstGeom prst="rect">
            <a:avLst/>
          </a:prstGeom>
          <a:noFill/>
        </p:spPr>
        <p:txBody>
          <a:bodyPr wrap="none" rtlCol="0" anchor="t" anchorCtr="0">
            <a:spAutoFit/>
          </a:bodyPr>
          <a:lstStyle/>
          <a:p>
            <a:pPr marL="0" marR="0" lvl="0" indent="0" algn="ctr" defTabSz="912713" rtl="0" eaLnBrk="1" fontAlgn="auto" latinLnBrk="1" hangingPunct="1">
              <a:lnSpc>
                <a:spcPct val="100000"/>
              </a:lnSpc>
              <a:spcBef>
                <a:spcPts val="0"/>
              </a:spcBef>
              <a:spcAft>
                <a:spcPts val="700"/>
              </a:spcAft>
              <a:buClrTx/>
              <a:buSzTx/>
              <a:buFontTx/>
              <a:buNone/>
              <a:tabLst/>
              <a:defRPr/>
            </a:pPr>
            <a:r>
              <a:rPr kumimoji="0" lang="en-US" altLang="ko-KR" sz="3600" b="0" i="0" u="none" strike="noStrike" kern="1200" cap="none" spc="-40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rPr>
              <a:t>15 w</a:t>
            </a:r>
            <a:endParaRPr kumimoji="0" lang="en-US" altLang="ko-KR" sz="3600" b="0" i="0" u="none" strike="noStrike" kern="1200" cap="none" spc="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endParaRPr>
          </a:p>
        </p:txBody>
      </p:sp>
      <p:sp>
        <p:nvSpPr>
          <p:cNvPr id="3" name="TextBox 2">
            <a:extLst>
              <a:ext uri="{FF2B5EF4-FFF2-40B4-BE49-F238E27FC236}">
                <a16:creationId xmlns:a16="http://schemas.microsoft.com/office/drawing/2014/main" id="{C0C5CE3F-C958-CC78-AC28-7A199CF09F50}"/>
              </a:ext>
            </a:extLst>
          </p:cNvPr>
          <p:cNvSpPr txBox="1"/>
          <p:nvPr/>
        </p:nvSpPr>
        <p:spPr>
          <a:xfrm>
            <a:off x="3071995" y="1293844"/>
            <a:ext cx="5955156" cy="675891"/>
          </a:xfrm>
          <a:prstGeom prst="rect">
            <a:avLst/>
          </a:prstGeom>
          <a:noFill/>
        </p:spPr>
        <p:txBody>
          <a:bodyPr wrap="none" rtlCol="0" anchor="t" anchorCtr="0">
            <a:spAutoFit/>
          </a:bodyPr>
          <a:lstStyle/>
          <a:p>
            <a:pPr marL="0" marR="0" lvl="0" indent="0" algn="l" defTabSz="912713" rtl="0" eaLnBrk="1" fontAlgn="auto" latinLnBrk="1" hangingPunct="1">
              <a:lnSpc>
                <a:spcPct val="110000"/>
              </a:lnSpc>
              <a:spcBef>
                <a:spcPts val="0"/>
              </a:spcBef>
              <a:spcAft>
                <a:spcPts val="1500"/>
              </a:spcAft>
              <a:buClrTx/>
              <a:buSzTx/>
              <a:buFontTx/>
              <a:buNone/>
              <a:tabLst/>
              <a:defRPr/>
            </a:pPr>
            <a:r>
              <a:rPr kumimoji="0" lang="ko-KR" altLang="en-US" sz="18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데이터 분석</a:t>
            </a:r>
            <a:br>
              <a:rPr kumimoji="0" lang="en-US" altLang="ko-KR" sz="18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br>
            <a:r>
              <a:rPr kumimoji="0" lang="en-US" altLang="ko-KR" sz="18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Data Cleaning &amp; preparation, EDA, Statistic Analysis</a:t>
            </a:r>
          </a:p>
        </p:txBody>
      </p:sp>
      <p:sp>
        <p:nvSpPr>
          <p:cNvPr id="4" name="TextBox 3">
            <a:extLst>
              <a:ext uri="{FF2B5EF4-FFF2-40B4-BE49-F238E27FC236}">
                <a16:creationId xmlns:a16="http://schemas.microsoft.com/office/drawing/2014/main" id="{11735BFD-964B-ED01-49B1-FF8F65ADEBA7}"/>
              </a:ext>
            </a:extLst>
          </p:cNvPr>
          <p:cNvSpPr txBox="1"/>
          <p:nvPr/>
        </p:nvSpPr>
        <p:spPr>
          <a:xfrm>
            <a:off x="3071995" y="2942184"/>
            <a:ext cx="4893134" cy="402161"/>
          </a:xfrm>
          <a:prstGeom prst="rect">
            <a:avLst/>
          </a:prstGeom>
          <a:noFill/>
        </p:spPr>
        <p:txBody>
          <a:bodyPr wrap="none" rtlCol="0" anchor="t" anchorCtr="0">
            <a:spAutoFit/>
          </a:bodyPr>
          <a:lstStyle/>
          <a:p>
            <a:pPr marL="0" marR="0" lvl="0" indent="0" algn="l" defTabSz="912713" rtl="0" eaLnBrk="1" fontAlgn="auto" latinLnBrk="1" hangingPunct="1">
              <a:lnSpc>
                <a:spcPct val="110000"/>
              </a:lnSpc>
              <a:spcBef>
                <a:spcPts val="0"/>
              </a:spcBef>
              <a:spcAft>
                <a:spcPts val="1500"/>
              </a:spcAft>
              <a:buClrTx/>
              <a:buSzTx/>
              <a:buFontTx/>
              <a:buNone/>
              <a:tabLst/>
              <a:defRPr/>
            </a:pPr>
            <a:r>
              <a:rPr kumimoji="0" lang="en-US" altLang="ko-KR"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ML Supervised Learning: Classification</a:t>
            </a:r>
          </a:p>
        </p:txBody>
      </p:sp>
      <p:sp>
        <p:nvSpPr>
          <p:cNvPr id="2" name="TextBox 1">
            <a:extLst>
              <a:ext uri="{FF2B5EF4-FFF2-40B4-BE49-F238E27FC236}">
                <a16:creationId xmlns:a16="http://schemas.microsoft.com/office/drawing/2014/main" id="{00F174E0-E3BC-C9C4-139D-FBC8689A6C4C}"/>
              </a:ext>
            </a:extLst>
          </p:cNvPr>
          <p:cNvSpPr txBox="1"/>
          <p:nvPr/>
        </p:nvSpPr>
        <p:spPr>
          <a:xfrm>
            <a:off x="3071995" y="4401494"/>
            <a:ext cx="7559249" cy="402161"/>
          </a:xfrm>
          <a:prstGeom prst="rect">
            <a:avLst/>
          </a:prstGeom>
          <a:noFill/>
        </p:spPr>
        <p:txBody>
          <a:bodyPr wrap="none" rtlCol="0" anchor="t" anchorCtr="0">
            <a:spAutoFit/>
          </a:bodyPr>
          <a:lstStyle/>
          <a:p>
            <a:pPr marL="0" marR="0" lvl="0" indent="0" algn="l" defTabSz="912713" rtl="0" eaLnBrk="1" fontAlgn="auto" latinLnBrk="1" hangingPunct="1">
              <a:lnSpc>
                <a:spcPct val="110000"/>
              </a:lnSpc>
              <a:spcBef>
                <a:spcPts val="0"/>
              </a:spcBef>
              <a:spcAft>
                <a:spcPts val="1500"/>
              </a:spcAft>
              <a:buClrTx/>
              <a:buSzTx/>
              <a:buFontTx/>
              <a:buNone/>
              <a:tabLst/>
              <a:defRPr/>
            </a:pPr>
            <a:r>
              <a:rPr kumimoji="0" lang="en-US" altLang="ko-KR"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ML Unsupervised Learning: Time Series &amp; Recommendation</a:t>
            </a:r>
          </a:p>
        </p:txBody>
      </p:sp>
      <p:sp>
        <p:nvSpPr>
          <p:cNvPr id="5" name="TextBox 4">
            <a:extLst>
              <a:ext uri="{FF2B5EF4-FFF2-40B4-BE49-F238E27FC236}">
                <a16:creationId xmlns:a16="http://schemas.microsoft.com/office/drawing/2014/main" id="{6088D4E4-CD65-DB4C-8913-86314BE07664}"/>
              </a:ext>
            </a:extLst>
          </p:cNvPr>
          <p:cNvSpPr txBox="1"/>
          <p:nvPr/>
        </p:nvSpPr>
        <p:spPr>
          <a:xfrm>
            <a:off x="1334623" y="4236667"/>
            <a:ext cx="889987" cy="646331"/>
          </a:xfrm>
          <a:prstGeom prst="rect">
            <a:avLst/>
          </a:prstGeom>
          <a:noFill/>
        </p:spPr>
        <p:txBody>
          <a:bodyPr wrap="none" rtlCol="0" anchor="t" anchorCtr="0">
            <a:spAutoFit/>
          </a:bodyPr>
          <a:lstStyle/>
          <a:p>
            <a:pPr marL="0" marR="0" lvl="0" indent="0" algn="ctr" defTabSz="912713" rtl="0" eaLnBrk="1" fontAlgn="auto" latinLnBrk="1" hangingPunct="1">
              <a:lnSpc>
                <a:spcPct val="100000"/>
              </a:lnSpc>
              <a:spcBef>
                <a:spcPts val="0"/>
              </a:spcBef>
              <a:spcAft>
                <a:spcPts val="700"/>
              </a:spcAft>
              <a:buClrTx/>
              <a:buSzTx/>
              <a:buFontTx/>
              <a:buNone/>
              <a:tabLst/>
              <a:defRPr/>
            </a:pPr>
            <a:r>
              <a:rPr kumimoji="0" lang="en-US" altLang="ko-KR" sz="3600" b="0" i="0" u="none" strike="noStrike" kern="1200" cap="none" spc="-40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rPr>
              <a:t>14 w</a:t>
            </a:r>
            <a:endParaRPr kumimoji="0" lang="en-US" altLang="ko-KR" sz="3600" b="0" i="0" u="none" strike="noStrike" kern="1200" cap="none" spc="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endParaRPr>
          </a:p>
        </p:txBody>
      </p:sp>
      <p:sp>
        <p:nvSpPr>
          <p:cNvPr id="9" name="TextBox 8">
            <a:extLst>
              <a:ext uri="{FF2B5EF4-FFF2-40B4-BE49-F238E27FC236}">
                <a16:creationId xmlns:a16="http://schemas.microsoft.com/office/drawing/2014/main" id="{A89F5130-38AF-8582-E425-BBB7E1A85066}"/>
              </a:ext>
            </a:extLst>
          </p:cNvPr>
          <p:cNvSpPr txBox="1"/>
          <p:nvPr/>
        </p:nvSpPr>
        <p:spPr>
          <a:xfrm>
            <a:off x="3071995" y="3671839"/>
            <a:ext cx="6544164" cy="402161"/>
          </a:xfrm>
          <a:prstGeom prst="rect">
            <a:avLst/>
          </a:prstGeom>
          <a:noFill/>
        </p:spPr>
        <p:txBody>
          <a:bodyPr wrap="none" rtlCol="0" anchor="t" anchorCtr="0">
            <a:spAutoFit/>
          </a:bodyPr>
          <a:lstStyle/>
          <a:p>
            <a:pPr marL="0" marR="0" lvl="0" indent="0" algn="l" defTabSz="912713" rtl="0" eaLnBrk="1" fontAlgn="auto" latinLnBrk="1" hangingPunct="1">
              <a:lnSpc>
                <a:spcPct val="110000"/>
              </a:lnSpc>
              <a:spcBef>
                <a:spcPts val="0"/>
              </a:spcBef>
              <a:spcAft>
                <a:spcPts val="1500"/>
              </a:spcAft>
              <a:buClrTx/>
              <a:buSzTx/>
              <a:buFontTx/>
              <a:buNone/>
              <a:tabLst/>
              <a:defRPr/>
            </a:pPr>
            <a:r>
              <a:rPr kumimoji="0" lang="en-US" altLang="ko-KR"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Hyper-parameter Optimization, Feature Engineering</a:t>
            </a:r>
          </a:p>
        </p:txBody>
      </p:sp>
      <p:sp>
        <p:nvSpPr>
          <p:cNvPr id="6" name="TextBox 5">
            <a:extLst>
              <a:ext uri="{FF2B5EF4-FFF2-40B4-BE49-F238E27FC236}">
                <a16:creationId xmlns:a16="http://schemas.microsoft.com/office/drawing/2014/main" id="{5CF3A37D-91D2-3E67-6FAC-3A033C98A387}"/>
              </a:ext>
            </a:extLst>
          </p:cNvPr>
          <p:cNvSpPr txBox="1"/>
          <p:nvPr/>
        </p:nvSpPr>
        <p:spPr>
          <a:xfrm>
            <a:off x="3071995" y="5860803"/>
            <a:ext cx="1210588" cy="402161"/>
          </a:xfrm>
          <a:prstGeom prst="rect">
            <a:avLst/>
          </a:prstGeom>
          <a:noFill/>
        </p:spPr>
        <p:txBody>
          <a:bodyPr wrap="none" rtlCol="0" anchor="t" anchorCtr="0">
            <a:spAutoFit/>
          </a:bodyPr>
          <a:lstStyle/>
          <a:p>
            <a:pPr marL="0" marR="0" lvl="0" indent="0" algn="l" defTabSz="912713" rtl="0" eaLnBrk="1" fontAlgn="auto" latinLnBrk="1" hangingPunct="1">
              <a:lnSpc>
                <a:spcPct val="110000"/>
              </a:lnSpc>
              <a:spcBef>
                <a:spcPts val="0"/>
              </a:spcBef>
              <a:spcAft>
                <a:spcPts val="1500"/>
              </a:spcAft>
              <a:buClrTx/>
              <a:buSzTx/>
              <a:buFontTx/>
              <a:buNone/>
              <a:tabLst/>
              <a:defRPr/>
            </a:pPr>
            <a:r>
              <a:rPr kumimoji="0" lang="ko-KR" altLang="en-US" sz="20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rPr>
              <a:t>기말시험</a:t>
            </a:r>
            <a:endParaRPr kumimoji="0" lang="en-US" altLang="ko-KR" sz="1600" b="1" i="0" u="none" strike="noStrike" kern="1200" cap="none" spc="0" normalizeH="0" baseline="0" noProof="0" dirty="0">
              <a:ln>
                <a:solidFill>
                  <a:prstClr val="white">
                    <a:alpha val="0"/>
                  </a:prstClr>
                </a:solid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7" name="TextBox 6">
            <a:extLst>
              <a:ext uri="{FF2B5EF4-FFF2-40B4-BE49-F238E27FC236}">
                <a16:creationId xmlns:a16="http://schemas.microsoft.com/office/drawing/2014/main" id="{F50F5FB8-E96C-9E92-8A20-ADEEFFB5C77B}"/>
              </a:ext>
            </a:extLst>
          </p:cNvPr>
          <p:cNvSpPr txBox="1"/>
          <p:nvPr/>
        </p:nvSpPr>
        <p:spPr>
          <a:xfrm>
            <a:off x="1326245" y="5716523"/>
            <a:ext cx="889987" cy="646331"/>
          </a:xfrm>
          <a:prstGeom prst="rect">
            <a:avLst/>
          </a:prstGeom>
          <a:noFill/>
        </p:spPr>
        <p:txBody>
          <a:bodyPr wrap="none" rtlCol="0" anchor="t" anchorCtr="0">
            <a:spAutoFit/>
          </a:bodyPr>
          <a:lstStyle/>
          <a:p>
            <a:pPr marL="0" marR="0" lvl="0" indent="0" algn="ctr" defTabSz="912713" rtl="0" eaLnBrk="1" fontAlgn="auto" latinLnBrk="1" hangingPunct="1">
              <a:lnSpc>
                <a:spcPct val="100000"/>
              </a:lnSpc>
              <a:spcBef>
                <a:spcPts val="0"/>
              </a:spcBef>
              <a:spcAft>
                <a:spcPts val="700"/>
              </a:spcAft>
              <a:buClrTx/>
              <a:buSzTx/>
              <a:buFontTx/>
              <a:buNone/>
              <a:tabLst/>
              <a:defRPr/>
            </a:pPr>
            <a:r>
              <a:rPr kumimoji="0" lang="en-US" altLang="ko-KR" sz="3600" b="0" i="0" u="none" strike="noStrike" kern="1200" cap="none" spc="-40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rPr>
              <a:t>16 w</a:t>
            </a:r>
            <a:endParaRPr kumimoji="0" lang="en-US" altLang="ko-KR" sz="3600" b="0" i="0" u="none" strike="noStrike" kern="1200" cap="none" spc="0" normalizeH="0" baseline="0" noProof="0" dirty="0">
              <a:ln>
                <a:solidFill>
                  <a:prstClr val="white">
                    <a:alpha val="0"/>
                  </a:prstClr>
                </a:solidFill>
              </a:ln>
              <a:solidFill>
                <a:srgbClr val="23E2FE"/>
              </a:solidFill>
              <a:effectLst/>
              <a:uLnTx/>
              <a:uFillTx/>
              <a:latin typeface="Times New Roman" panose="02020603050405020304" pitchFamily="18" charset="0"/>
              <a:ea typeface="나눔스퀘어 Bold" panose="020B0600000101010101" pitchFamily="50" charset="-127"/>
              <a:cs typeface="Times New Roman" panose="02020603050405020304" pitchFamily="18" charset="0"/>
            </a:endParaRPr>
          </a:p>
        </p:txBody>
      </p:sp>
    </p:spTree>
    <p:extLst>
      <p:ext uri="{BB962C8B-B14F-4D97-AF65-F5344CB8AC3E}">
        <p14:creationId xmlns:p14="http://schemas.microsoft.com/office/powerpoint/2010/main" val="2256880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4D6AE-5853-2F07-EF4C-4EB32231BE72}"/>
            </a:ext>
          </a:extLst>
        </p:cNvPr>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C48C6EE-D14B-B653-2E4B-B3EE0330B74A}"/>
              </a:ext>
            </a:extLst>
          </p:cNvPr>
          <p:cNvSpPr>
            <a:spLocks noGrp="1"/>
          </p:cNvSpPr>
          <p:nvPr>
            <p:ph type="body" idx="1"/>
          </p:nvPr>
        </p:nvSpPr>
        <p:spPr>
          <a:xfrm>
            <a:off x="720200" y="908737"/>
            <a:ext cx="10814908" cy="4926984"/>
          </a:xfrm>
        </p:spPr>
        <p:txBody>
          <a:bodyPr/>
          <a:lstStyle/>
          <a:p>
            <a:pPr>
              <a:lnSpc>
                <a:spcPct val="120000"/>
              </a:lnSpc>
              <a:buFont typeface="Wingdings" panose="05000000000000000000" pitchFamily="2" charset="2"/>
              <a:buChar char="§"/>
            </a:pPr>
            <a:r>
              <a:rPr lang="ko-KR" altLang="en-US" dirty="0"/>
              <a:t>최근 </a:t>
            </a:r>
            <a:r>
              <a:rPr lang="en-US" altLang="ko-KR" dirty="0"/>
              <a:t>n</a:t>
            </a:r>
            <a:r>
              <a:rPr lang="ko-KR" altLang="en-US" dirty="0"/>
              <a:t>개의 </a:t>
            </a:r>
            <a:r>
              <a:rPr lang="ko-KR" altLang="en-US" dirty="0" err="1"/>
              <a:t>관측값의</a:t>
            </a:r>
            <a:r>
              <a:rPr lang="ko-KR" altLang="en-US" dirty="0"/>
              <a:t> </a:t>
            </a:r>
            <a:r>
              <a:rPr lang="ko-KR" altLang="en-US" dirty="0" err="1"/>
              <a:t>단순평균값을</a:t>
            </a:r>
            <a:r>
              <a:rPr lang="ko-KR" altLang="en-US" dirty="0"/>
              <a:t> 다음 기간의 예측으로 추정하는 방법</a:t>
            </a:r>
            <a:endParaRPr lang="en-US" altLang="ko-KR" dirty="0"/>
          </a:p>
          <a:p>
            <a:pPr>
              <a:lnSpc>
                <a:spcPct val="120000"/>
              </a:lnSpc>
              <a:buFont typeface="Wingdings" panose="05000000000000000000" pitchFamily="2" charset="2"/>
              <a:buChar char="§"/>
            </a:pPr>
            <a:r>
              <a:rPr lang="ko-KR" altLang="en-US" dirty="0"/>
              <a:t>시계열 자료에서 계절 변동과 불규칙 변동을 제거하여 </a:t>
            </a:r>
            <a:br>
              <a:rPr lang="en-US" altLang="ko-KR" dirty="0"/>
            </a:br>
            <a:r>
              <a:rPr lang="ko-KR" altLang="en-US" dirty="0"/>
              <a:t>추세 변동과 순환 변동만 가진 시계열 자료로 변환하는 </a:t>
            </a:r>
            <a:r>
              <a:rPr lang="ko-KR" altLang="en-US" dirty="0" err="1"/>
              <a:t>평활법</a:t>
            </a:r>
            <a:endParaRPr lang="en-US" altLang="ko-KR" dirty="0"/>
          </a:p>
          <a:p>
            <a:pPr>
              <a:lnSpc>
                <a:spcPct val="120000"/>
              </a:lnSpc>
              <a:buFont typeface="Wingdings" panose="05000000000000000000" pitchFamily="2" charset="2"/>
              <a:buChar char="§"/>
            </a:pPr>
            <a:endParaRPr lang="en-US" altLang="ko-KR" dirty="0"/>
          </a:p>
          <a:p>
            <a:pPr>
              <a:lnSpc>
                <a:spcPct val="120000"/>
              </a:lnSpc>
              <a:buFont typeface="Wingdings" panose="05000000000000000000" pitchFamily="2" charset="2"/>
              <a:buChar char="§"/>
            </a:pPr>
            <a:endParaRPr lang="en-US" altLang="ko-KR" dirty="0"/>
          </a:p>
          <a:p>
            <a:pPr>
              <a:lnSpc>
                <a:spcPct val="120000"/>
              </a:lnSpc>
              <a:buFont typeface="Wingdings" panose="05000000000000000000" pitchFamily="2" charset="2"/>
              <a:buChar char="§"/>
            </a:pPr>
            <a:endParaRPr lang="en-US" altLang="ko-KR" dirty="0"/>
          </a:p>
          <a:p>
            <a:pPr>
              <a:lnSpc>
                <a:spcPct val="120000"/>
              </a:lnSpc>
              <a:buFont typeface="Wingdings" panose="05000000000000000000" pitchFamily="2" charset="2"/>
              <a:buChar char="§"/>
            </a:pPr>
            <a:endParaRPr lang="en-US" altLang="ko-KR" dirty="0"/>
          </a:p>
          <a:p>
            <a:pPr lvl="2">
              <a:lnSpc>
                <a:spcPct val="120000"/>
              </a:lnSpc>
            </a:pPr>
            <a:r>
              <a:rPr lang="ko-KR" altLang="en-US" dirty="0" err="1"/>
              <a:t>관측값에</a:t>
            </a:r>
            <a:r>
              <a:rPr lang="ko-KR" altLang="en-US" dirty="0"/>
              <a:t> 동일한 가중치 부여</a:t>
            </a:r>
            <a:endParaRPr lang="en-US" altLang="ko-KR" dirty="0"/>
          </a:p>
          <a:p>
            <a:pPr lvl="2">
              <a:lnSpc>
                <a:spcPct val="120000"/>
              </a:lnSpc>
            </a:pPr>
            <a:r>
              <a:rPr lang="ko-KR" altLang="en-US" dirty="0"/>
              <a:t>일반적으로 시계열 자료에 뚜렷한 추세가 나타나 있거나 불규칙 변동이 심하지 않은 경우 작은 </a:t>
            </a:r>
            <a:r>
              <a:rPr lang="en-US" altLang="ko-KR" dirty="0"/>
              <a:t>n</a:t>
            </a:r>
            <a:br>
              <a:rPr lang="en-US" altLang="ko-KR" dirty="0"/>
            </a:br>
            <a:r>
              <a:rPr lang="ko-KR" altLang="en-US" dirty="0"/>
              <a:t>그렇지 않은 경우에는 </a:t>
            </a:r>
            <a:r>
              <a:rPr lang="en-US" altLang="ko-KR" dirty="0"/>
              <a:t>n</a:t>
            </a:r>
            <a:r>
              <a:rPr lang="ko-KR" altLang="en-US" dirty="0"/>
              <a:t>을 </a:t>
            </a:r>
            <a:r>
              <a:rPr lang="ko-KR" altLang="en-US" dirty="0" err="1"/>
              <a:t>크게함</a:t>
            </a:r>
            <a:endParaRPr lang="en-US" altLang="ko-KR" dirty="0"/>
          </a:p>
          <a:p>
            <a:pPr lvl="2">
              <a:lnSpc>
                <a:spcPct val="120000"/>
              </a:lnSpc>
            </a:pPr>
            <a:r>
              <a:rPr lang="ko-KR" altLang="en-US" dirty="0"/>
              <a:t>불규칙이 심하지 않으면 </a:t>
            </a:r>
            <a:r>
              <a:rPr lang="ko-KR" altLang="en-US" dirty="0" err="1"/>
              <a:t>최근값</a:t>
            </a:r>
            <a:r>
              <a:rPr lang="ko-KR" altLang="en-US" dirty="0"/>
              <a:t> 몇 </a:t>
            </a:r>
            <a:r>
              <a:rPr lang="ko-KR" altLang="en-US" dirty="0" err="1"/>
              <a:t>개만을</a:t>
            </a:r>
            <a:r>
              <a:rPr lang="ko-KR" altLang="en-US" dirty="0"/>
              <a:t> 가지고 미래 예측</a:t>
            </a:r>
            <a:endParaRPr lang="en-US" altLang="ko-KR" dirty="0"/>
          </a:p>
        </p:txBody>
      </p:sp>
      <p:sp>
        <p:nvSpPr>
          <p:cNvPr id="2" name="제목 1">
            <a:extLst>
              <a:ext uri="{FF2B5EF4-FFF2-40B4-BE49-F238E27FC236}">
                <a16:creationId xmlns:a16="http://schemas.microsoft.com/office/drawing/2014/main" id="{B05F4D15-46E6-2024-CC90-1F464637A699}"/>
              </a:ext>
            </a:extLst>
          </p:cNvPr>
          <p:cNvSpPr>
            <a:spLocks noGrp="1"/>
          </p:cNvSpPr>
          <p:nvPr>
            <p:ph type="title"/>
          </p:nvPr>
        </p:nvSpPr>
        <p:spPr/>
        <p:txBody>
          <a:bodyPr/>
          <a:lstStyle/>
          <a:p>
            <a:r>
              <a:rPr lang="ko-KR" altLang="en-US" dirty="0"/>
              <a:t>이동평균 </a:t>
            </a:r>
            <a:r>
              <a:rPr lang="en-US" altLang="ko-KR" dirty="0"/>
              <a:t>(Moving Average)</a:t>
            </a:r>
            <a:endParaRPr lang="ko-KR" altLang="en-US" dirty="0"/>
          </a:p>
        </p:txBody>
      </p:sp>
      <p:grpSp>
        <p:nvGrpSpPr>
          <p:cNvPr id="3" name="그룹 2">
            <a:extLst>
              <a:ext uri="{FF2B5EF4-FFF2-40B4-BE49-F238E27FC236}">
                <a16:creationId xmlns:a16="http://schemas.microsoft.com/office/drawing/2014/main" id="{A466D42E-0A86-9345-13F3-767FD7F9F951}"/>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19F6DF91-7D60-45A8-98CD-544DF943965A}"/>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BCAF73EA-12A1-C53C-F916-84A050C06A4A}"/>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8" name="그림 7">
            <a:extLst>
              <a:ext uri="{FF2B5EF4-FFF2-40B4-BE49-F238E27FC236}">
                <a16:creationId xmlns:a16="http://schemas.microsoft.com/office/drawing/2014/main" id="{AFC8EC55-56FE-0BD6-49AC-EED57216E5C8}"/>
              </a:ext>
            </a:extLst>
          </p:cNvPr>
          <p:cNvPicPr>
            <a:picLocks noChangeAspect="1"/>
          </p:cNvPicPr>
          <p:nvPr/>
        </p:nvPicPr>
        <p:blipFill>
          <a:blip r:embed="rId3"/>
          <a:stretch>
            <a:fillRect/>
          </a:stretch>
        </p:blipFill>
        <p:spPr>
          <a:xfrm>
            <a:off x="3528068" y="2449104"/>
            <a:ext cx="4334480" cy="914528"/>
          </a:xfrm>
          <a:prstGeom prst="rect">
            <a:avLst/>
          </a:prstGeom>
        </p:spPr>
      </p:pic>
    </p:spTree>
    <p:extLst>
      <p:ext uri="{BB962C8B-B14F-4D97-AF65-F5344CB8AC3E}">
        <p14:creationId xmlns:p14="http://schemas.microsoft.com/office/powerpoint/2010/main" val="98870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3EBBB-2793-1413-CAAC-79D28169611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14398E5D-C113-5C1D-9F3B-2D0584D0DDF7}"/>
                  </a:ext>
                </a:extLst>
              </p:cNvPr>
              <p:cNvSpPr>
                <a:spLocks noGrp="1"/>
              </p:cNvSpPr>
              <p:nvPr>
                <p:ph type="body" idx="1"/>
              </p:nvPr>
            </p:nvSpPr>
            <p:spPr>
              <a:xfrm>
                <a:off x="720200" y="908737"/>
                <a:ext cx="10814908" cy="1197465"/>
              </a:xfrm>
            </p:spPr>
            <p:txBody>
              <a:bodyPr/>
              <a:lstStyle/>
              <a:p>
                <a:pPr>
                  <a:lnSpc>
                    <a:spcPct val="120000"/>
                  </a:lnSpc>
                  <a:buFont typeface="Wingdings" panose="05000000000000000000" pitchFamily="2" charset="2"/>
                  <a:buChar char="§"/>
                </a:pPr>
                <a:r>
                  <a:rPr lang="ko-KR" altLang="en-US" dirty="0"/>
                  <a:t>관측값에 따라 가중치를 다르게 한 이동평균법</a:t>
                </a:r>
                <a:endParaRPr lang="en-US" altLang="ko-KR" dirty="0"/>
              </a:p>
              <a:p>
                <a:pPr>
                  <a:lnSpc>
                    <a:spcPct val="120000"/>
                  </a:lnSpc>
                  <a:buFont typeface="Wingdings" panose="05000000000000000000" pitchFamily="2" charset="2"/>
                  <a:buChar char="§"/>
                </a:pPr>
                <a:r>
                  <a:rPr lang="ko-KR" altLang="en-US" dirty="0"/>
                  <a:t>이동평균법과 유사하나 </a:t>
                </a:r>
                <a:r>
                  <a:rPr lang="ko-KR" altLang="en-US" dirty="0" err="1"/>
                  <a:t>관측값</a:t>
                </a:r>
                <a:r>
                  <a:rPr lang="ko-KR" altLang="en-US" dirty="0"/>
                  <a:t> 마다 다른 가중치를 적용한다는 차이가 있음</a:t>
                </a:r>
                <a:endParaRPr lang="en-US" altLang="ko-KR" dirty="0"/>
              </a:p>
              <a:p>
                <a:pPr>
                  <a:lnSpc>
                    <a:spcPct val="120000"/>
                  </a:lnSpc>
                  <a:buFont typeface="Wingdings" panose="05000000000000000000" pitchFamily="2" charset="2"/>
                  <a:buChar char="§"/>
                </a:pPr>
                <a:endParaRPr lang="en-US" altLang="ko-KR" dirty="0"/>
              </a:p>
              <a:p>
                <a:pPr>
                  <a:lnSpc>
                    <a:spcPct val="120000"/>
                  </a:lnSpc>
                  <a:buFont typeface="Wingdings" panose="05000000000000000000" pitchFamily="2" charset="2"/>
                  <a:buChar char="§"/>
                </a:pPr>
                <a:endParaRPr lang="en-US" altLang="ko-KR" dirty="0"/>
              </a:p>
              <a:p>
                <a:pPr>
                  <a:lnSpc>
                    <a:spcPct val="120000"/>
                  </a:lnSpc>
                  <a:buFont typeface="Wingdings" panose="05000000000000000000" pitchFamily="2" charset="2"/>
                  <a:buChar char="§"/>
                </a:pPr>
                <a:endParaRPr lang="en-US" altLang="ko-KR" dirty="0"/>
              </a:p>
              <a:p>
                <a:pPr>
                  <a:lnSpc>
                    <a:spcPct val="120000"/>
                  </a:lnSpc>
                  <a:buFont typeface="Wingdings" panose="05000000000000000000" pitchFamily="2" charset="2"/>
                  <a:buChar char="§"/>
                </a:pPr>
                <a:endParaRPr lang="en-US" altLang="ko-KR" dirty="0"/>
              </a:p>
              <a:p>
                <a:pPr lvl="2">
                  <a:lnSpc>
                    <a:spcPct val="120000"/>
                  </a:lnSpc>
                </a:pPr>
                <a:r>
                  <a:rPr lang="ko-KR" altLang="en-US" dirty="0"/>
                  <a:t>여기서 </a:t>
                </a:r>
                <a:r>
                  <a:rPr lang="en-US" altLang="ko-KR" dirty="0" err="1"/>
                  <a:t>w</a:t>
                </a:r>
                <a:r>
                  <a:rPr lang="en-US" altLang="ko-KR" baseline="-25000" dirty="0" err="1"/>
                  <a:t>i</a:t>
                </a:r>
                <a:r>
                  <a:rPr lang="en-US" altLang="ko-KR" dirty="0"/>
                  <a:t> </a:t>
                </a:r>
                <a:r>
                  <a:rPr lang="ko-KR" altLang="en-US" dirty="0"/>
                  <a:t>는 해당 기간 가중치 </a:t>
                </a:r>
                <a:r>
                  <a:rPr lang="en-US" altLang="ko-KR" dirty="0"/>
                  <a:t>(0 &lt; </a:t>
                </a:r>
                <a:r>
                  <a:rPr lang="en-US" altLang="ko-KR" dirty="0" err="1"/>
                  <a:t>w</a:t>
                </a:r>
                <a:r>
                  <a:rPr lang="en-US" altLang="ko-KR" baseline="-25000" dirty="0" err="1"/>
                  <a:t>i</a:t>
                </a:r>
                <a:r>
                  <a:rPr lang="en-US" altLang="ko-KR" dirty="0"/>
                  <a:t> &lt; 1),   </a:t>
                </a:r>
                <a14:m>
                  <m:oMath xmlns:m="http://schemas.openxmlformats.org/officeDocument/2006/math">
                    <m:nary>
                      <m:naryPr>
                        <m:chr m:val="∑"/>
                        <m:ctrlPr>
                          <a:rPr lang="pt-BR"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pt-BR" altLang="ko-KR" i="1" smtClean="0">
                            <a:latin typeface="Cambria Math" panose="02040503050406030204" pitchFamily="18" charset="0"/>
                          </a:rPr>
                          <m:t>=</m:t>
                        </m:r>
                        <m:r>
                          <a:rPr lang="en-US" altLang="ko-KR" b="0" i="1" smtClean="0">
                            <a:latin typeface="Cambria Math" panose="02040503050406030204" pitchFamily="18" charset="0"/>
                          </a:rPr>
                          <m:t>1 </m:t>
                        </m:r>
                      </m:sub>
                      <m:sup>
                        <m:r>
                          <a:rPr lang="pt-BR" altLang="ko-KR" i="1" smtClean="0">
                            <a:latin typeface="Cambria Math" panose="02040503050406030204" pitchFamily="18" charset="0"/>
                          </a:rPr>
                          <m:t>𝑛</m:t>
                        </m:r>
                      </m:sup>
                      <m:e>
                        <m:r>
                          <a:rPr lang="en-US" altLang="ko-KR" b="0" i="1" smtClean="0">
                            <a:latin typeface="Cambria Math" panose="02040503050406030204" pitchFamily="18" charset="0"/>
                          </a:rPr>
                          <m:t>𝑤</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=1</m:t>
                        </m:r>
                      </m:e>
                    </m:nary>
                  </m:oMath>
                </a14:m>
                <a:endParaRPr lang="en-US" altLang="ko-KR" dirty="0"/>
              </a:p>
              <a:p>
                <a:pPr lvl="2">
                  <a:lnSpc>
                    <a:spcPct val="120000"/>
                  </a:lnSpc>
                </a:pPr>
                <a:r>
                  <a:rPr lang="en-US" altLang="ko-KR" dirty="0"/>
                  <a:t>M</a:t>
                </a:r>
                <a:r>
                  <a:rPr lang="en-US" altLang="ko-KR" baseline="-25000" dirty="0"/>
                  <a:t>t</a:t>
                </a:r>
                <a:r>
                  <a:rPr lang="en-US" altLang="ko-KR" dirty="0"/>
                  <a:t> </a:t>
                </a:r>
                <a:r>
                  <a:rPr lang="ko-KR" altLang="en-US" dirty="0"/>
                  <a:t>는 다음 시점의 </a:t>
                </a:r>
                <a:r>
                  <a:rPr lang="ko-KR" altLang="en-US" dirty="0" err="1"/>
                  <a:t>예측값으로</a:t>
                </a:r>
                <a:r>
                  <a:rPr lang="ko-KR" altLang="en-US" dirty="0"/>
                  <a:t> 사용</a:t>
                </a:r>
                <a:endParaRPr lang="en-US" altLang="ko-KR" dirty="0"/>
              </a:p>
            </p:txBody>
          </p:sp>
        </mc:Choice>
        <mc:Fallback xmlns="">
          <p:sp>
            <p:nvSpPr>
              <p:cNvPr id="4" name="텍스트 개체 틀 3">
                <a:extLst>
                  <a:ext uri="{FF2B5EF4-FFF2-40B4-BE49-F238E27FC236}">
                    <a16:creationId xmlns:a16="http://schemas.microsoft.com/office/drawing/2014/main" id="{14398E5D-C113-5C1D-9F3B-2D0584D0DDF7}"/>
                  </a:ext>
                </a:extLst>
              </p:cNvPr>
              <p:cNvSpPr>
                <a:spLocks noGrp="1" noRot="1" noChangeAspect="1" noMove="1" noResize="1" noEditPoints="1" noAdjustHandles="1" noChangeArrowheads="1" noChangeShapeType="1" noTextEdit="1"/>
              </p:cNvSpPr>
              <p:nvPr>
                <p:ph type="body" idx="1"/>
              </p:nvPr>
            </p:nvSpPr>
            <p:spPr>
              <a:xfrm>
                <a:off x="720200" y="908737"/>
                <a:ext cx="10814908" cy="1197465"/>
              </a:xfrm>
              <a:blipFill>
                <a:blip r:embed="rId3"/>
                <a:stretch>
                  <a:fillRect l="-1353" t="-4569" b="-208122"/>
                </a:stretch>
              </a:blipFill>
            </p:spPr>
            <p:txBody>
              <a:bodyPr/>
              <a:lstStyle/>
              <a:p>
                <a:r>
                  <a:rPr lang="ko-KR" altLang="en-US">
                    <a:noFill/>
                  </a:rPr>
                  <a:t> </a:t>
                </a:r>
              </a:p>
            </p:txBody>
          </p:sp>
        </mc:Fallback>
      </mc:AlternateContent>
      <p:sp>
        <p:nvSpPr>
          <p:cNvPr id="2" name="제목 1">
            <a:extLst>
              <a:ext uri="{FF2B5EF4-FFF2-40B4-BE49-F238E27FC236}">
                <a16:creationId xmlns:a16="http://schemas.microsoft.com/office/drawing/2014/main" id="{D64F0130-985B-F3DB-7FE1-E9418B4DB4B9}"/>
              </a:ext>
            </a:extLst>
          </p:cNvPr>
          <p:cNvSpPr>
            <a:spLocks noGrp="1"/>
          </p:cNvSpPr>
          <p:nvPr>
            <p:ph type="title"/>
          </p:nvPr>
        </p:nvSpPr>
        <p:spPr/>
        <p:txBody>
          <a:bodyPr/>
          <a:lstStyle/>
          <a:p>
            <a:r>
              <a:rPr lang="ko-KR" altLang="en-US" dirty="0"/>
              <a:t>가중이동평균 </a:t>
            </a:r>
            <a:r>
              <a:rPr lang="en-US" altLang="ko-KR" dirty="0"/>
              <a:t>(Weighted Moving Average)</a:t>
            </a:r>
            <a:endParaRPr lang="ko-KR" altLang="en-US" dirty="0"/>
          </a:p>
        </p:txBody>
      </p:sp>
      <p:grpSp>
        <p:nvGrpSpPr>
          <p:cNvPr id="3" name="그룹 2">
            <a:extLst>
              <a:ext uri="{FF2B5EF4-FFF2-40B4-BE49-F238E27FC236}">
                <a16:creationId xmlns:a16="http://schemas.microsoft.com/office/drawing/2014/main" id="{01ECAED0-7EAA-E3F4-674F-88D2092D7254}"/>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13A5EC68-1DCC-2F05-2E85-7EA989F66DEA}"/>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CB869EAF-7C92-8D70-B2E7-34022C8AFE42}"/>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8" name="그림 7">
            <a:extLst>
              <a:ext uri="{FF2B5EF4-FFF2-40B4-BE49-F238E27FC236}">
                <a16:creationId xmlns:a16="http://schemas.microsoft.com/office/drawing/2014/main" id="{A8335CC7-AB1C-4F0B-BCF7-13415F8E3510}"/>
              </a:ext>
            </a:extLst>
          </p:cNvPr>
          <p:cNvPicPr>
            <a:picLocks noChangeAspect="1"/>
          </p:cNvPicPr>
          <p:nvPr/>
        </p:nvPicPr>
        <p:blipFill>
          <a:blip r:embed="rId4"/>
          <a:stretch>
            <a:fillRect/>
          </a:stretch>
        </p:blipFill>
        <p:spPr>
          <a:xfrm>
            <a:off x="2979411" y="2106202"/>
            <a:ext cx="5582429" cy="895475"/>
          </a:xfrm>
          <a:prstGeom prst="rect">
            <a:avLst/>
          </a:prstGeom>
        </p:spPr>
      </p:pic>
    </p:spTree>
    <p:extLst>
      <p:ext uri="{BB962C8B-B14F-4D97-AF65-F5344CB8AC3E}">
        <p14:creationId xmlns:p14="http://schemas.microsoft.com/office/powerpoint/2010/main" val="3058426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74102-6032-DB95-6809-8C6675AE9376}"/>
            </a:ext>
          </a:extLst>
        </p:cNvPr>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4714777-1409-9F34-FFCA-BD520926E131}"/>
              </a:ext>
            </a:extLst>
          </p:cNvPr>
          <p:cNvSpPr>
            <a:spLocks noGrp="1"/>
          </p:cNvSpPr>
          <p:nvPr>
            <p:ph type="body" idx="1"/>
          </p:nvPr>
        </p:nvSpPr>
        <p:spPr>
          <a:xfrm>
            <a:off x="720200" y="908737"/>
            <a:ext cx="10814908" cy="4680405"/>
          </a:xfrm>
        </p:spPr>
        <p:txBody>
          <a:bodyPr/>
          <a:lstStyle/>
          <a:p>
            <a:pPr>
              <a:lnSpc>
                <a:spcPct val="120000"/>
              </a:lnSpc>
              <a:buFont typeface="Wingdings" panose="05000000000000000000" pitchFamily="2" charset="2"/>
              <a:buChar char="§"/>
            </a:pPr>
            <a:r>
              <a:rPr lang="ko-KR" altLang="en-US" sz="1800" dirty="0"/>
              <a:t>단기간에 발생하는 파동이나 충격을 완화하는 </a:t>
            </a:r>
            <a:r>
              <a:rPr lang="ko-KR" altLang="en-US" sz="1800" dirty="0" err="1"/>
              <a:t>평활법</a:t>
            </a:r>
            <a:endParaRPr lang="en-US" altLang="ko-KR" sz="1800" dirty="0"/>
          </a:p>
          <a:p>
            <a:pPr>
              <a:lnSpc>
                <a:spcPct val="120000"/>
              </a:lnSpc>
              <a:buFont typeface="Wingdings" panose="05000000000000000000" pitchFamily="2" charset="2"/>
              <a:buChar char="§"/>
            </a:pPr>
            <a:r>
              <a:rPr lang="en-US" altLang="ko-KR" sz="1800" dirty="0"/>
              <a:t>α</a:t>
            </a:r>
            <a:r>
              <a:rPr lang="ko-KR" altLang="en-US" sz="1800" dirty="0"/>
              <a:t>값이 클수록 동시점의 </a:t>
            </a:r>
            <a:r>
              <a:rPr lang="ko-KR" altLang="en-US" sz="1800" dirty="0" err="1"/>
              <a:t>실제값을</a:t>
            </a:r>
            <a:r>
              <a:rPr lang="ko-KR" altLang="en-US" sz="1800" dirty="0"/>
              <a:t> 더 많이 반영</a:t>
            </a:r>
            <a:endParaRPr lang="en-US" altLang="ko-KR" sz="1800" dirty="0"/>
          </a:p>
          <a:p>
            <a:pPr>
              <a:lnSpc>
                <a:spcPct val="120000"/>
              </a:lnSpc>
              <a:buFont typeface="Wingdings" panose="05000000000000000000" pitchFamily="2" charset="2"/>
              <a:buChar char="§"/>
            </a:pPr>
            <a:endParaRPr lang="en-US" altLang="ko-KR" sz="1800" dirty="0"/>
          </a:p>
          <a:p>
            <a:pPr>
              <a:lnSpc>
                <a:spcPct val="120000"/>
              </a:lnSpc>
              <a:buFont typeface="Wingdings" panose="05000000000000000000" pitchFamily="2" charset="2"/>
              <a:buChar char="§"/>
            </a:pPr>
            <a:endParaRPr lang="en-US" altLang="ko-KR" sz="1800" dirty="0"/>
          </a:p>
          <a:p>
            <a:pPr lvl="2">
              <a:lnSpc>
                <a:spcPct val="120000"/>
              </a:lnSpc>
            </a:pPr>
            <a:r>
              <a:rPr lang="en-US" altLang="ko-KR" sz="1600" dirty="0"/>
              <a:t>F</a:t>
            </a:r>
            <a:r>
              <a:rPr lang="en-US" altLang="ko-KR" sz="1600" baseline="-25000" dirty="0"/>
              <a:t>t</a:t>
            </a:r>
            <a:r>
              <a:rPr lang="en-US" altLang="ko-KR" sz="1600" dirty="0"/>
              <a:t> = t </a:t>
            </a:r>
            <a:r>
              <a:rPr lang="ko-KR" altLang="en-US" sz="1600" dirty="0"/>
              <a:t>기간의 </a:t>
            </a:r>
            <a:r>
              <a:rPr lang="ko-KR" altLang="en-US" sz="1600" dirty="0" err="1"/>
              <a:t>예측값</a:t>
            </a:r>
            <a:r>
              <a:rPr lang="en-US" altLang="ko-KR" sz="1600" dirty="0"/>
              <a:t>, F</a:t>
            </a:r>
            <a:r>
              <a:rPr lang="en-US" altLang="ko-KR" sz="1600" baseline="-25000" dirty="0"/>
              <a:t>t-1</a:t>
            </a:r>
            <a:r>
              <a:rPr lang="en-US" altLang="ko-KR" sz="1600" dirty="0"/>
              <a:t> </a:t>
            </a:r>
            <a:r>
              <a:rPr lang="ko-KR" altLang="en-US" sz="1600" dirty="0"/>
              <a:t>은 </a:t>
            </a:r>
            <a:r>
              <a:rPr lang="en-US" altLang="ko-KR" sz="1600" dirty="0"/>
              <a:t>t-1 </a:t>
            </a:r>
            <a:r>
              <a:rPr lang="ko-KR" altLang="en-US" sz="1600" dirty="0"/>
              <a:t>기간의 </a:t>
            </a:r>
            <a:r>
              <a:rPr lang="ko-KR" altLang="en-US" sz="1600" dirty="0" err="1"/>
              <a:t>예측값</a:t>
            </a:r>
            <a:endParaRPr lang="en-US" altLang="ko-KR" sz="1600" dirty="0"/>
          </a:p>
          <a:p>
            <a:pPr lvl="2">
              <a:lnSpc>
                <a:spcPct val="120000"/>
              </a:lnSpc>
            </a:pPr>
            <a:r>
              <a:rPr lang="en-US" altLang="ko-KR" sz="1600" dirty="0" err="1"/>
              <a:t>Z</a:t>
            </a:r>
            <a:r>
              <a:rPr lang="en-US" altLang="ko-KR" sz="1600" baseline="-25000" dirty="0" err="1"/>
              <a:t>t</a:t>
            </a:r>
            <a:r>
              <a:rPr lang="en-US" altLang="ko-KR" sz="1600" dirty="0"/>
              <a:t> = t </a:t>
            </a:r>
            <a:r>
              <a:rPr lang="ko-KR" altLang="en-US" sz="1600" dirty="0"/>
              <a:t>기간의 </a:t>
            </a:r>
            <a:r>
              <a:rPr lang="ko-KR" altLang="en-US" sz="1600" dirty="0" err="1"/>
              <a:t>실제값</a:t>
            </a:r>
            <a:endParaRPr lang="en-US" altLang="ko-KR" sz="1600" dirty="0"/>
          </a:p>
          <a:p>
            <a:pPr lvl="2">
              <a:lnSpc>
                <a:spcPct val="120000"/>
              </a:lnSpc>
            </a:pPr>
            <a:r>
              <a:rPr lang="el-GR" altLang="ko-KR" sz="1600" dirty="0"/>
              <a:t>α</a:t>
            </a:r>
            <a:r>
              <a:rPr lang="en-US" altLang="ko-KR" sz="1600" dirty="0"/>
              <a:t> </a:t>
            </a:r>
            <a:r>
              <a:rPr lang="ko-KR" altLang="en-US" sz="1600" dirty="0"/>
              <a:t>는</a:t>
            </a:r>
            <a:r>
              <a:rPr lang="en-US" altLang="ko-KR" sz="1600" dirty="0"/>
              <a:t> </a:t>
            </a:r>
            <a:r>
              <a:rPr lang="ko-KR" altLang="en-US" sz="1600" dirty="0" err="1"/>
              <a:t>지수평활계수</a:t>
            </a:r>
            <a:r>
              <a:rPr lang="ko-KR" altLang="en-US" sz="1600" dirty="0"/>
              <a:t> </a:t>
            </a:r>
            <a:r>
              <a:rPr lang="en-US" altLang="ko-KR" sz="1600" dirty="0"/>
              <a:t>(0&lt;α&lt;1)</a:t>
            </a:r>
            <a:br>
              <a:rPr lang="en-US" altLang="ko-KR" sz="1600" dirty="0"/>
            </a:br>
            <a:endParaRPr lang="en-US" altLang="ko-KR" sz="1600" dirty="0"/>
          </a:p>
          <a:p>
            <a:pPr>
              <a:lnSpc>
                <a:spcPct val="120000"/>
              </a:lnSpc>
              <a:buFont typeface="Wingdings" panose="05000000000000000000" pitchFamily="2" charset="2"/>
              <a:buChar char="§"/>
            </a:pPr>
            <a:r>
              <a:rPr lang="ko-KR" altLang="en-US" sz="1800" dirty="0"/>
              <a:t>불규칙변동이 큰 자료에서는 작은 </a:t>
            </a:r>
            <a:r>
              <a:rPr lang="en-US" altLang="ko-KR" sz="1800" dirty="0"/>
              <a:t>α</a:t>
            </a:r>
            <a:r>
              <a:rPr lang="ko-KR" altLang="en-US" sz="1800" dirty="0"/>
              <a:t>를 적용</a:t>
            </a:r>
            <a:r>
              <a:rPr lang="en-US" altLang="ko-KR" sz="1800" dirty="0"/>
              <a:t>: </a:t>
            </a:r>
            <a:r>
              <a:rPr lang="ko-KR" altLang="en-US" sz="1800" dirty="0" err="1"/>
              <a:t>실제값을</a:t>
            </a:r>
            <a:r>
              <a:rPr lang="ko-KR" altLang="en-US" sz="1800" dirty="0"/>
              <a:t> 적게 반영함 </a:t>
            </a:r>
            <a:r>
              <a:rPr lang="en-US" altLang="ko-KR" sz="1800" dirty="0"/>
              <a:t>(</a:t>
            </a:r>
            <a:r>
              <a:rPr lang="ko-KR" altLang="en-US" sz="1800" dirty="0" err="1"/>
              <a:t>평활이</a:t>
            </a:r>
            <a:r>
              <a:rPr lang="ko-KR" altLang="en-US" sz="1800" dirty="0"/>
              <a:t> 많이 됨</a:t>
            </a:r>
            <a:r>
              <a:rPr lang="en-US" altLang="ko-KR" sz="1800" dirty="0"/>
              <a:t>)</a:t>
            </a:r>
          </a:p>
          <a:p>
            <a:pPr>
              <a:lnSpc>
                <a:spcPct val="120000"/>
              </a:lnSpc>
              <a:buFont typeface="Wingdings" panose="05000000000000000000" pitchFamily="2" charset="2"/>
              <a:buChar char="§"/>
            </a:pPr>
            <a:r>
              <a:rPr lang="ko-KR" altLang="en-US" sz="1800" dirty="0"/>
              <a:t>불규칙변동이 작은 자료에서는 큰 </a:t>
            </a:r>
            <a:r>
              <a:rPr lang="en-US" altLang="ko-KR" sz="1800" dirty="0"/>
              <a:t>α</a:t>
            </a:r>
            <a:r>
              <a:rPr lang="ko-KR" altLang="en-US" sz="1800" dirty="0"/>
              <a:t>를 적용</a:t>
            </a:r>
            <a:endParaRPr lang="en-US" altLang="ko-KR" sz="1800" dirty="0"/>
          </a:p>
          <a:p>
            <a:pPr>
              <a:lnSpc>
                <a:spcPct val="120000"/>
              </a:lnSpc>
              <a:buFont typeface="Wingdings" panose="05000000000000000000" pitchFamily="2" charset="2"/>
              <a:buChar char="§"/>
            </a:pPr>
            <a:r>
              <a:rPr lang="ko-KR" altLang="en-US" sz="1800" dirty="0"/>
              <a:t>과거의 모든 자료를 사용하여 평균을 구하면서 최근의 자료에 더 높은 가중치를 부여하는 방법</a:t>
            </a:r>
            <a:endParaRPr lang="en-US" altLang="ko-KR" sz="1800" dirty="0"/>
          </a:p>
          <a:p>
            <a:pPr>
              <a:lnSpc>
                <a:spcPct val="120000"/>
              </a:lnSpc>
              <a:buFont typeface="Wingdings" panose="05000000000000000000" pitchFamily="2" charset="2"/>
              <a:buChar char="§"/>
            </a:pPr>
            <a:r>
              <a:rPr lang="ko-KR" altLang="en-US" sz="1800" dirty="0"/>
              <a:t>지수 가중 이동평균 </a:t>
            </a:r>
            <a:r>
              <a:rPr lang="ko-KR" altLang="en-US" sz="1800" dirty="0" err="1"/>
              <a:t>평활법</a:t>
            </a:r>
            <a:r>
              <a:rPr lang="en-US" altLang="ko-KR" sz="1800" dirty="0"/>
              <a:t>(Exponential Weighted Moving Average: EWMA) </a:t>
            </a:r>
            <a:r>
              <a:rPr lang="ko-KR" altLang="en-US" sz="1800" dirty="0"/>
              <a:t>로 표현되기도 함</a:t>
            </a:r>
            <a:endParaRPr lang="en-US" altLang="ko-KR" sz="1800" dirty="0"/>
          </a:p>
          <a:p>
            <a:pPr>
              <a:lnSpc>
                <a:spcPct val="120000"/>
              </a:lnSpc>
              <a:buFont typeface="Wingdings" panose="05000000000000000000" pitchFamily="2" charset="2"/>
              <a:buChar char="§"/>
            </a:pPr>
            <a:endParaRPr lang="en-US" altLang="ko-KR" sz="1800" dirty="0"/>
          </a:p>
        </p:txBody>
      </p:sp>
      <p:sp>
        <p:nvSpPr>
          <p:cNvPr id="2" name="제목 1">
            <a:extLst>
              <a:ext uri="{FF2B5EF4-FFF2-40B4-BE49-F238E27FC236}">
                <a16:creationId xmlns:a16="http://schemas.microsoft.com/office/drawing/2014/main" id="{3C4B9587-3F70-4D08-54EA-42AE4685C395}"/>
              </a:ext>
            </a:extLst>
          </p:cNvPr>
          <p:cNvSpPr>
            <a:spLocks noGrp="1"/>
          </p:cNvSpPr>
          <p:nvPr>
            <p:ph type="title"/>
          </p:nvPr>
        </p:nvSpPr>
        <p:spPr/>
        <p:txBody>
          <a:bodyPr/>
          <a:lstStyle/>
          <a:p>
            <a:r>
              <a:rPr lang="ko-KR" altLang="en-US" dirty="0"/>
              <a:t>지수평균이동 </a:t>
            </a:r>
            <a:r>
              <a:rPr lang="en-US" altLang="ko-KR" dirty="0"/>
              <a:t>(Exponential Moving Average)</a:t>
            </a:r>
            <a:endParaRPr lang="ko-KR" altLang="en-US" dirty="0"/>
          </a:p>
        </p:txBody>
      </p:sp>
      <p:grpSp>
        <p:nvGrpSpPr>
          <p:cNvPr id="3" name="그룹 2">
            <a:extLst>
              <a:ext uri="{FF2B5EF4-FFF2-40B4-BE49-F238E27FC236}">
                <a16:creationId xmlns:a16="http://schemas.microsoft.com/office/drawing/2014/main" id="{31A0797C-0E9C-3BF7-58C1-CD8B52E54520}"/>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2A31129D-DBC5-7BD5-34C9-6080C7CD47A7}"/>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03610985-9483-2CAF-ED4B-BE83B2E79EE7}"/>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8" name="그림 7">
            <a:extLst>
              <a:ext uri="{FF2B5EF4-FFF2-40B4-BE49-F238E27FC236}">
                <a16:creationId xmlns:a16="http://schemas.microsoft.com/office/drawing/2014/main" id="{58B73A40-5816-F696-5C3B-A8C3ACA9DA1C}"/>
              </a:ext>
            </a:extLst>
          </p:cNvPr>
          <p:cNvPicPr>
            <a:picLocks noChangeAspect="1"/>
          </p:cNvPicPr>
          <p:nvPr/>
        </p:nvPicPr>
        <p:blipFill>
          <a:blip r:embed="rId3"/>
          <a:stretch>
            <a:fillRect/>
          </a:stretch>
        </p:blipFill>
        <p:spPr>
          <a:xfrm>
            <a:off x="2047048" y="1949596"/>
            <a:ext cx="5734850" cy="466790"/>
          </a:xfrm>
          <a:prstGeom prst="rect">
            <a:avLst/>
          </a:prstGeom>
        </p:spPr>
      </p:pic>
    </p:spTree>
    <p:extLst>
      <p:ext uri="{BB962C8B-B14F-4D97-AF65-F5344CB8AC3E}">
        <p14:creationId xmlns:p14="http://schemas.microsoft.com/office/powerpoint/2010/main" val="793113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3FB4F-DB1E-EE0B-9480-C238159F3376}"/>
            </a:ext>
          </a:extLst>
        </p:cNvPr>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C3B3E633-22F1-7F60-0EFD-F95F71BB6F82}"/>
              </a:ext>
            </a:extLst>
          </p:cNvPr>
          <p:cNvSpPr>
            <a:spLocks noGrp="1"/>
          </p:cNvSpPr>
          <p:nvPr>
            <p:ph type="body" idx="1"/>
          </p:nvPr>
        </p:nvSpPr>
        <p:spPr>
          <a:xfrm>
            <a:off x="720200" y="908737"/>
            <a:ext cx="10814908" cy="940611"/>
          </a:xfrm>
        </p:spPr>
        <p:txBody>
          <a:bodyPr/>
          <a:lstStyle/>
          <a:p>
            <a:pPr>
              <a:lnSpc>
                <a:spcPct val="120000"/>
              </a:lnSpc>
              <a:buFont typeface="Wingdings" panose="05000000000000000000" pitchFamily="2" charset="2"/>
              <a:buChar char="§"/>
            </a:pPr>
            <a:r>
              <a:rPr lang="ko-KR" altLang="en-US" sz="1800" dirty="0" err="1"/>
              <a:t>지수평활계수</a:t>
            </a:r>
            <a:r>
              <a:rPr lang="ko-KR" altLang="en-US" sz="1800" dirty="0"/>
              <a:t> </a:t>
            </a:r>
            <a:r>
              <a:rPr lang="en-US" altLang="ko-KR" sz="1800" dirty="0"/>
              <a:t>α (smoothing factor) </a:t>
            </a:r>
            <a:r>
              <a:rPr lang="ko-KR" altLang="en-US" sz="1800" dirty="0"/>
              <a:t>의 역할</a:t>
            </a:r>
            <a:endParaRPr lang="en-US" altLang="ko-KR" sz="1800" dirty="0"/>
          </a:p>
        </p:txBody>
      </p:sp>
      <p:sp>
        <p:nvSpPr>
          <p:cNvPr id="2" name="제목 1">
            <a:extLst>
              <a:ext uri="{FF2B5EF4-FFF2-40B4-BE49-F238E27FC236}">
                <a16:creationId xmlns:a16="http://schemas.microsoft.com/office/drawing/2014/main" id="{9E45CC1C-5720-F9E0-42B5-BBB00441CE19}"/>
              </a:ext>
            </a:extLst>
          </p:cNvPr>
          <p:cNvSpPr>
            <a:spLocks noGrp="1"/>
          </p:cNvSpPr>
          <p:nvPr>
            <p:ph type="title"/>
          </p:nvPr>
        </p:nvSpPr>
        <p:spPr/>
        <p:txBody>
          <a:bodyPr/>
          <a:lstStyle/>
          <a:p>
            <a:r>
              <a:rPr lang="ko-KR" altLang="en-US" dirty="0"/>
              <a:t>지수평균이동 </a:t>
            </a:r>
            <a:r>
              <a:rPr lang="en-US" altLang="ko-KR" dirty="0"/>
              <a:t>(Exponential Moving Average)</a:t>
            </a:r>
            <a:endParaRPr lang="ko-KR" altLang="en-US" dirty="0"/>
          </a:p>
        </p:txBody>
      </p:sp>
      <p:grpSp>
        <p:nvGrpSpPr>
          <p:cNvPr id="3" name="그룹 2">
            <a:extLst>
              <a:ext uri="{FF2B5EF4-FFF2-40B4-BE49-F238E27FC236}">
                <a16:creationId xmlns:a16="http://schemas.microsoft.com/office/drawing/2014/main" id="{7B958F48-762E-081A-D506-8772A2C291ED}"/>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22E71A0C-3641-20C9-860D-38DAEF4EBCA2}"/>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492238C2-FEC5-B010-FE72-0F4E861D7993}"/>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6" name="그림 5">
            <a:extLst>
              <a:ext uri="{FF2B5EF4-FFF2-40B4-BE49-F238E27FC236}">
                <a16:creationId xmlns:a16="http://schemas.microsoft.com/office/drawing/2014/main" id="{8C8D1A35-0EBB-DF69-4C0A-3B56D1DDA514}"/>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472260" y="1558833"/>
            <a:ext cx="7202185" cy="4193781"/>
          </a:xfrm>
          <a:prstGeom prst="rect">
            <a:avLst/>
          </a:prstGeom>
        </p:spPr>
      </p:pic>
      <p:sp>
        <p:nvSpPr>
          <p:cNvPr id="7" name="TextBox 6">
            <a:extLst>
              <a:ext uri="{FF2B5EF4-FFF2-40B4-BE49-F238E27FC236}">
                <a16:creationId xmlns:a16="http://schemas.microsoft.com/office/drawing/2014/main" id="{E7396C5A-945B-3909-220C-2CA4BE516C1E}"/>
              </a:ext>
            </a:extLst>
          </p:cNvPr>
          <p:cNvSpPr txBox="1"/>
          <p:nvPr/>
        </p:nvSpPr>
        <p:spPr>
          <a:xfrm>
            <a:off x="7426504" y="1849348"/>
            <a:ext cx="4541177" cy="2363724"/>
          </a:xfrm>
          <a:prstGeom prst="rect">
            <a:avLst/>
          </a:prstGeom>
          <a:noFill/>
        </p:spPr>
        <p:txBody>
          <a:bodyPr wrap="square" rtlCol="0">
            <a:spAutoFit/>
          </a:bodyPr>
          <a:lstStyle/>
          <a:p>
            <a:pPr marL="174625" indent="-174625">
              <a:lnSpc>
                <a:spcPct val="120000"/>
              </a:lnSpc>
              <a:buFont typeface="Wingdings" panose="05000000000000000000" pitchFamily="2" charset="2"/>
              <a:buChar char="§"/>
            </a:pPr>
            <a:r>
              <a:rPr lang="ko-KR" altLang="en-US" sz="1800" dirty="0"/>
              <a:t>불규칙변동이 큰 자료에서는 작은 </a:t>
            </a:r>
            <a:r>
              <a:rPr lang="en-US" altLang="ko-KR" sz="1800" dirty="0"/>
              <a:t>α </a:t>
            </a:r>
            <a:br>
              <a:rPr lang="en-US" altLang="ko-KR" sz="1800" dirty="0"/>
            </a:br>
            <a:r>
              <a:rPr lang="en-US" altLang="ko-KR" sz="1800" dirty="0"/>
              <a:t>- </a:t>
            </a:r>
            <a:r>
              <a:rPr lang="ko-KR" altLang="en-US" sz="1400" dirty="0" err="1"/>
              <a:t>실제값을</a:t>
            </a:r>
            <a:r>
              <a:rPr lang="ko-KR" altLang="en-US" sz="1400" dirty="0"/>
              <a:t> 적게 반영함 </a:t>
            </a:r>
            <a:r>
              <a:rPr lang="en-US" altLang="ko-KR" sz="1400" dirty="0"/>
              <a:t>(</a:t>
            </a:r>
            <a:r>
              <a:rPr lang="ko-KR" altLang="en-US" sz="1400" dirty="0" err="1"/>
              <a:t>평활이</a:t>
            </a:r>
            <a:r>
              <a:rPr lang="ko-KR" altLang="en-US" sz="1400" dirty="0"/>
              <a:t> 많이 됨</a:t>
            </a:r>
            <a:r>
              <a:rPr lang="en-US" altLang="ko-KR" sz="1400" dirty="0"/>
              <a:t>)</a:t>
            </a:r>
          </a:p>
          <a:p>
            <a:pPr marL="174625" indent="-174625">
              <a:lnSpc>
                <a:spcPct val="120000"/>
              </a:lnSpc>
              <a:buFont typeface="Wingdings" panose="05000000000000000000" pitchFamily="2" charset="2"/>
              <a:buChar char="§"/>
            </a:pPr>
            <a:endParaRPr lang="en-US" altLang="ko-KR" sz="1800" dirty="0"/>
          </a:p>
          <a:p>
            <a:pPr marL="174625" indent="-174625">
              <a:lnSpc>
                <a:spcPct val="120000"/>
              </a:lnSpc>
              <a:buFont typeface="Wingdings" panose="05000000000000000000" pitchFamily="2" charset="2"/>
              <a:buChar char="§"/>
            </a:pPr>
            <a:r>
              <a:rPr lang="ko-KR" altLang="en-US" sz="1800" dirty="0"/>
              <a:t>불규칙변동이 작은 자료에서는 큰 </a:t>
            </a:r>
            <a:r>
              <a:rPr lang="en-US" altLang="ko-KR" sz="1800" dirty="0"/>
              <a:t>α</a:t>
            </a:r>
          </a:p>
          <a:p>
            <a:pPr marL="174625" indent="-174625">
              <a:lnSpc>
                <a:spcPct val="120000"/>
              </a:lnSpc>
              <a:buFont typeface="Wingdings" panose="05000000000000000000" pitchFamily="2" charset="2"/>
              <a:buChar char="§"/>
            </a:pPr>
            <a:endParaRPr lang="en-US" altLang="ko-KR" dirty="0"/>
          </a:p>
          <a:p>
            <a:pPr marL="174625" indent="-174625">
              <a:lnSpc>
                <a:spcPct val="120000"/>
              </a:lnSpc>
              <a:buFont typeface="Wingdings" panose="05000000000000000000" pitchFamily="2" charset="2"/>
              <a:buChar char="§"/>
            </a:pPr>
            <a:r>
              <a:rPr lang="en-US" altLang="ko-KR" sz="1800" dirty="0"/>
              <a:t>α </a:t>
            </a:r>
            <a:r>
              <a:rPr lang="ko-KR" altLang="en-US" sz="1800" dirty="0"/>
              <a:t>값이 클수록 직전 </a:t>
            </a:r>
            <a:r>
              <a:rPr lang="ko-KR" altLang="en-US" sz="1800" dirty="0" err="1"/>
              <a:t>실제값을</a:t>
            </a:r>
            <a:r>
              <a:rPr lang="ko-KR" altLang="en-US" sz="1800" dirty="0"/>
              <a:t> 더 많이 반영</a:t>
            </a:r>
            <a:endParaRPr lang="en-US" altLang="ko-KR" sz="1800" dirty="0"/>
          </a:p>
          <a:p>
            <a:pPr marL="174625" indent="-174625"/>
            <a:endParaRPr lang="ko-KR" altLang="en-US" dirty="0"/>
          </a:p>
        </p:txBody>
      </p:sp>
    </p:spTree>
    <p:extLst>
      <p:ext uri="{BB962C8B-B14F-4D97-AF65-F5344CB8AC3E}">
        <p14:creationId xmlns:p14="http://schemas.microsoft.com/office/powerpoint/2010/main" val="741820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B6A3-8105-6326-18B5-99BB50746043}"/>
            </a:ext>
          </a:extLst>
        </p:cNvPr>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D260DEF-D88E-46EE-F102-A0AF5FE3A7E8}"/>
              </a:ext>
            </a:extLst>
          </p:cNvPr>
          <p:cNvSpPr>
            <a:spLocks noGrp="1"/>
          </p:cNvSpPr>
          <p:nvPr>
            <p:ph type="body" idx="1"/>
          </p:nvPr>
        </p:nvSpPr>
        <p:spPr>
          <a:xfrm>
            <a:off x="720200" y="908737"/>
            <a:ext cx="10814908" cy="1197465"/>
          </a:xfrm>
        </p:spPr>
        <p:txBody>
          <a:bodyPr/>
          <a:lstStyle/>
          <a:p>
            <a:pPr>
              <a:lnSpc>
                <a:spcPct val="120000"/>
              </a:lnSpc>
              <a:buFont typeface="Wingdings" panose="05000000000000000000" pitchFamily="2" charset="2"/>
              <a:buChar char="§"/>
            </a:pPr>
            <a:r>
              <a:rPr lang="en-US" altLang="ko-KR" dirty="0"/>
              <a:t>Triple exponential MA </a:t>
            </a:r>
            <a:r>
              <a:rPr lang="ko-KR" altLang="en-US" dirty="0"/>
              <a:t>또는 </a:t>
            </a:r>
            <a:r>
              <a:rPr lang="en-US" altLang="ko-KR" dirty="0"/>
              <a:t>Holt-Winters</a:t>
            </a:r>
            <a:endParaRPr lang="ko-KR" altLang="en-US" dirty="0"/>
          </a:p>
          <a:p>
            <a:pPr>
              <a:lnSpc>
                <a:spcPct val="120000"/>
              </a:lnSpc>
              <a:buFont typeface="Wingdings" panose="05000000000000000000" pitchFamily="2" charset="2"/>
              <a:buChar char="§"/>
            </a:pPr>
            <a:r>
              <a:rPr lang="ko-KR" altLang="en-US" dirty="0"/>
              <a:t>시계열 데이터가 비정상적이면서 추세 및 계절성이 있을 경우 사용가능한 모델</a:t>
            </a:r>
            <a:endParaRPr lang="en-US" altLang="ko-KR" dirty="0"/>
          </a:p>
          <a:p>
            <a:pPr lvl="2">
              <a:lnSpc>
                <a:spcPct val="120000"/>
              </a:lnSpc>
            </a:pPr>
            <a:r>
              <a:rPr lang="ko-KR" altLang="en-US" dirty="0"/>
              <a:t>예측식과 </a:t>
            </a:r>
            <a:r>
              <a:rPr lang="en-US" altLang="ko-KR" dirty="0"/>
              <a:t>3</a:t>
            </a:r>
            <a:r>
              <a:rPr lang="ko-KR" altLang="en-US" dirty="0"/>
              <a:t>개의 </a:t>
            </a:r>
            <a:r>
              <a:rPr lang="ko-KR" altLang="en-US" dirty="0" err="1"/>
              <a:t>평활식으로</a:t>
            </a:r>
            <a:r>
              <a:rPr lang="ko-KR" altLang="en-US" dirty="0"/>
              <a:t> 구성</a:t>
            </a:r>
            <a:endParaRPr lang="en-US" altLang="ko-KR" dirty="0"/>
          </a:p>
          <a:p>
            <a:pPr marL="533302" lvl="2" indent="0">
              <a:lnSpc>
                <a:spcPct val="120000"/>
              </a:lnSpc>
              <a:buNone/>
            </a:pPr>
            <a:r>
              <a:rPr lang="en-US" altLang="ko-KR" dirty="0"/>
              <a:t>  - </a:t>
            </a:r>
            <a:r>
              <a:rPr lang="ko-KR" altLang="en-US" dirty="0" err="1"/>
              <a:t>평활계수</a:t>
            </a:r>
            <a:r>
              <a:rPr lang="ko-KR" altLang="en-US" dirty="0"/>
              <a:t> </a:t>
            </a:r>
            <a:r>
              <a:rPr lang="el-GR" altLang="ko-KR" dirty="0"/>
              <a:t>α</a:t>
            </a:r>
            <a:r>
              <a:rPr lang="en-US" altLang="ko-KR" dirty="0"/>
              <a:t>, </a:t>
            </a:r>
            <a:r>
              <a:rPr lang="ko-KR" altLang="en-US" dirty="0" err="1"/>
              <a:t>추세평활</a:t>
            </a:r>
            <a:r>
              <a:rPr lang="ko-KR" altLang="en-US" dirty="0"/>
              <a:t> </a:t>
            </a:r>
            <a:r>
              <a:rPr lang="el-GR" altLang="ko-KR" dirty="0"/>
              <a:t>β</a:t>
            </a:r>
            <a:r>
              <a:rPr lang="en-US" altLang="ko-KR" dirty="0"/>
              <a:t>, </a:t>
            </a:r>
            <a:r>
              <a:rPr lang="ko-KR" altLang="en-US" dirty="0" err="1"/>
              <a:t>계정평활</a:t>
            </a:r>
            <a:r>
              <a:rPr lang="ko-KR" altLang="en-US" dirty="0"/>
              <a:t> </a:t>
            </a:r>
            <a:r>
              <a:rPr lang="el-GR" altLang="ko-KR" dirty="0"/>
              <a:t>γ</a:t>
            </a:r>
            <a:r>
              <a:rPr lang="en-US" altLang="ko-KR" dirty="0"/>
              <a:t> </a:t>
            </a:r>
            <a:r>
              <a:rPr lang="ko-KR" altLang="en-US" dirty="0"/>
              <a:t>로 구성</a:t>
            </a:r>
            <a:endParaRPr lang="en-US" altLang="ko-KR" dirty="0"/>
          </a:p>
          <a:p>
            <a:pPr marL="533302" lvl="2" indent="0">
              <a:lnSpc>
                <a:spcPct val="120000"/>
              </a:lnSpc>
              <a:buNone/>
            </a:pPr>
            <a:endParaRPr lang="en-US" altLang="ko-KR" dirty="0"/>
          </a:p>
          <a:p>
            <a:pPr marL="533302" lvl="2" indent="0">
              <a:lnSpc>
                <a:spcPct val="120000"/>
              </a:lnSpc>
              <a:buNone/>
            </a:pPr>
            <a:r>
              <a:rPr lang="ko-KR" altLang="en-US" dirty="0"/>
              <a:t>크기가 점차 증가하는 상승 추세와 분명한 계절적 </a:t>
            </a:r>
            <a:r>
              <a:rPr lang="ko-KR" altLang="en-US" dirty="0" err="1"/>
              <a:t>업다운</a:t>
            </a:r>
            <a:r>
              <a:rPr lang="ko-KR" altLang="en-US" dirty="0"/>
              <a:t> 패턴을 보임</a:t>
            </a:r>
            <a:endParaRPr lang="en-US" altLang="ko-KR" dirty="0"/>
          </a:p>
        </p:txBody>
      </p:sp>
      <p:sp>
        <p:nvSpPr>
          <p:cNvPr id="2" name="제목 1">
            <a:extLst>
              <a:ext uri="{FF2B5EF4-FFF2-40B4-BE49-F238E27FC236}">
                <a16:creationId xmlns:a16="http://schemas.microsoft.com/office/drawing/2014/main" id="{E7BF2942-2F70-EA7B-CB6C-544F93FF1469}"/>
              </a:ext>
            </a:extLst>
          </p:cNvPr>
          <p:cNvSpPr>
            <a:spLocks noGrp="1"/>
          </p:cNvSpPr>
          <p:nvPr>
            <p:ph type="title"/>
          </p:nvPr>
        </p:nvSpPr>
        <p:spPr/>
        <p:txBody>
          <a:bodyPr/>
          <a:lstStyle/>
          <a:p>
            <a:r>
              <a:rPr lang="en-US" altLang="ko-KR" dirty="0"/>
              <a:t>Holt-Winters </a:t>
            </a:r>
            <a:r>
              <a:rPr lang="ko-KR" altLang="en-US" dirty="0"/>
              <a:t>모형</a:t>
            </a:r>
          </a:p>
        </p:txBody>
      </p:sp>
      <p:grpSp>
        <p:nvGrpSpPr>
          <p:cNvPr id="3" name="그룹 2">
            <a:extLst>
              <a:ext uri="{FF2B5EF4-FFF2-40B4-BE49-F238E27FC236}">
                <a16:creationId xmlns:a16="http://schemas.microsoft.com/office/drawing/2014/main" id="{AD218A39-D943-F86A-ACD4-23E1E250D984}"/>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778888F7-E7FB-23E9-15CB-C0C605AE40D4}"/>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AB8CA962-EDE8-1C05-E600-B9453F1DC7D7}"/>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8" name="그림 7">
            <a:extLst>
              <a:ext uri="{FF2B5EF4-FFF2-40B4-BE49-F238E27FC236}">
                <a16:creationId xmlns:a16="http://schemas.microsoft.com/office/drawing/2014/main" id="{F80763E8-1828-EC4C-7646-0B1E3CD9FE42}"/>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2782947" y="3536163"/>
            <a:ext cx="5584941" cy="2700777"/>
          </a:xfrm>
          <a:prstGeom prst="rect">
            <a:avLst/>
          </a:prstGeom>
        </p:spPr>
      </p:pic>
    </p:spTree>
    <p:extLst>
      <p:ext uri="{BB962C8B-B14F-4D97-AF65-F5344CB8AC3E}">
        <p14:creationId xmlns:p14="http://schemas.microsoft.com/office/powerpoint/2010/main" val="2843128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1DC8-E7C6-F730-6F9D-932454DECE68}"/>
            </a:ext>
          </a:extLst>
        </p:cNvPr>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C820680-F346-5EAB-95E2-2E3971654413}"/>
              </a:ext>
            </a:extLst>
          </p:cNvPr>
          <p:cNvSpPr>
            <a:spLocks noGrp="1"/>
          </p:cNvSpPr>
          <p:nvPr>
            <p:ph type="body" idx="1"/>
          </p:nvPr>
        </p:nvSpPr>
        <p:spPr>
          <a:xfrm>
            <a:off x="720200" y="908737"/>
            <a:ext cx="10814908" cy="1197465"/>
          </a:xfrm>
        </p:spPr>
        <p:txBody>
          <a:bodyPr/>
          <a:lstStyle/>
          <a:p>
            <a:pPr>
              <a:lnSpc>
                <a:spcPct val="120000"/>
              </a:lnSpc>
              <a:buFont typeface="Wingdings" panose="05000000000000000000" pitchFamily="2" charset="2"/>
              <a:buChar char="§"/>
            </a:pPr>
            <a:r>
              <a:rPr lang="ko-KR" altLang="en-US" dirty="0"/>
              <a:t>자기회귀 누적 이동평균 모형 </a:t>
            </a:r>
            <a:r>
              <a:rPr lang="en-US" altLang="ko-KR" dirty="0"/>
              <a:t>(Autoregressive Integrated Moving Average)</a:t>
            </a:r>
            <a:endParaRPr lang="ko-KR" altLang="en-US" dirty="0"/>
          </a:p>
          <a:p>
            <a:pPr>
              <a:lnSpc>
                <a:spcPct val="120000"/>
              </a:lnSpc>
              <a:buFont typeface="Wingdings" panose="05000000000000000000" pitchFamily="2" charset="2"/>
              <a:buChar char="§"/>
            </a:pPr>
            <a:r>
              <a:rPr lang="ko-KR" altLang="en-US" dirty="0"/>
              <a:t>비정상 시계열을 차분이나 변환을 통해 정상화 </a:t>
            </a:r>
            <a:endParaRPr lang="en-US" altLang="ko-KR" dirty="0"/>
          </a:p>
          <a:p>
            <a:pPr>
              <a:lnSpc>
                <a:spcPct val="120000"/>
              </a:lnSpc>
              <a:buFont typeface="Wingdings" panose="05000000000000000000" pitchFamily="2" charset="2"/>
              <a:buChar char="§"/>
            </a:pPr>
            <a:r>
              <a:rPr lang="en-US" altLang="ko-KR" dirty="0"/>
              <a:t>ARIMA(</a:t>
            </a:r>
            <a:r>
              <a:rPr lang="en-US" altLang="ko-KR" dirty="0" err="1"/>
              <a:t>p,d,q</a:t>
            </a:r>
            <a:r>
              <a:rPr lang="en-US" altLang="ko-KR" dirty="0"/>
              <a:t>)</a:t>
            </a:r>
          </a:p>
          <a:p>
            <a:pPr lvl="2">
              <a:lnSpc>
                <a:spcPct val="120000"/>
              </a:lnSpc>
            </a:pPr>
            <a:r>
              <a:rPr lang="ko-KR" altLang="en-US" dirty="0"/>
              <a:t>예시</a:t>
            </a:r>
            <a:r>
              <a:rPr lang="en-US" altLang="ko-KR" dirty="0"/>
              <a:t>) ARIMA(3,1,0) : p,</a:t>
            </a:r>
            <a:r>
              <a:rPr lang="ko-KR" altLang="en-US" dirty="0"/>
              <a:t> </a:t>
            </a:r>
            <a:r>
              <a:rPr lang="en-US" altLang="ko-KR" dirty="0"/>
              <a:t>d,</a:t>
            </a:r>
            <a:r>
              <a:rPr lang="ko-KR" altLang="en-US" dirty="0"/>
              <a:t> </a:t>
            </a:r>
            <a:r>
              <a:rPr lang="en-US" altLang="ko-KR" dirty="0"/>
              <a:t>q </a:t>
            </a:r>
            <a:r>
              <a:rPr lang="ko-KR" altLang="en-US" dirty="0" err="1"/>
              <a:t>모수</a:t>
            </a:r>
            <a:r>
              <a:rPr lang="ko-KR" altLang="en-US" dirty="0"/>
              <a:t> 결정 </a:t>
            </a:r>
            <a:endParaRPr lang="en-US" altLang="ko-KR" dirty="0"/>
          </a:p>
          <a:p>
            <a:pPr lvl="2">
              <a:lnSpc>
                <a:spcPct val="120000"/>
              </a:lnSpc>
            </a:pPr>
            <a:r>
              <a:rPr lang="en-US" altLang="ko-KR" dirty="0"/>
              <a:t>1</a:t>
            </a:r>
            <a:r>
              <a:rPr lang="ko-KR" altLang="en-US" dirty="0"/>
              <a:t>차 차분 후 정상성 만족 → </a:t>
            </a:r>
            <a:r>
              <a:rPr lang="en-US" altLang="ko-KR" dirty="0"/>
              <a:t>d=1</a:t>
            </a:r>
          </a:p>
          <a:p>
            <a:pPr lvl="2">
              <a:lnSpc>
                <a:spcPct val="120000"/>
              </a:lnSpc>
            </a:pPr>
            <a:endParaRPr lang="en-US" altLang="ko-KR" dirty="0"/>
          </a:p>
          <a:p>
            <a:pPr lvl="2">
              <a:lnSpc>
                <a:spcPct val="120000"/>
              </a:lnSpc>
            </a:pPr>
            <a:endParaRPr lang="en-US" altLang="ko-KR" dirty="0"/>
          </a:p>
          <a:p>
            <a:pPr lvl="2">
              <a:lnSpc>
                <a:spcPct val="120000"/>
              </a:lnSpc>
            </a:pPr>
            <a:r>
              <a:rPr lang="en-US" altLang="ko-KR" dirty="0"/>
              <a:t>PACF</a:t>
            </a:r>
            <a:r>
              <a:rPr lang="en-US" altLang="ko-KR" sz="1600" dirty="0"/>
              <a:t>(Partial Autocorrelation Function)</a:t>
            </a:r>
            <a:r>
              <a:rPr lang="en-US" altLang="ko-KR" dirty="0"/>
              <a:t>,</a:t>
            </a:r>
            <a:r>
              <a:rPr lang="ko-KR" altLang="en-US" dirty="0"/>
              <a:t> </a:t>
            </a:r>
            <a:r>
              <a:rPr lang="en-US" altLang="ko-KR" dirty="0"/>
              <a:t>ACF</a:t>
            </a:r>
            <a:r>
              <a:rPr lang="en-US" altLang="ko-KR" sz="1600" dirty="0"/>
              <a:t>(Autocorrelation Function)</a:t>
            </a:r>
            <a:r>
              <a:rPr lang="en-US" altLang="ko-KR" dirty="0"/>
              <a:t> </a:t>
            </a:r>
            <a:r>
              <a:rPr lang="ko-KR" altLang="en-US" dirty="0"/>
              <a:t>활용 </a:t>
            </a:r>
            <a:r>
              <a:rPr lang="en-US" altLang="ko-KR" dirty="0"/>
              <a:t>lag k </a:t>
            </a:r>
            <a:r>
              <a:rPr lang="ko-KR" altLang="en-US" dirty="0"/>
              <a:t>가 </a:t>
            </a:r>
            <a:r>
              <a:rPr lang="en-US" altLang="ko-KR" dirty="0"/>
              <a:t>0</a:t>
            </a:r>
            <a:r>
              <a:rPr lang="ko-KR" altLang="en-US" dirty="0"/>
              <a:t>인 </a:t>
            </a:r>
            <a:r>
              <a:rPr lang="en-US" altLang="ko-KR" dirty="0"/>
              <a:t>k </a:t>
            </a:r>
            <a:r>
              <a:rPr lang="ko-KR" altLang="en-US" dirty="0"/>
              <a:t>값 활용</a:t>
            </a:r>
            <a:endParaRPr lang="en-US" altLang="ko-KR" dirty="0"/>
          </a:p>
        </p:txBody>
      </p:sp>
      <p:sp>
        <p:nvSpPr>
          <p:cNvPr id="2" name="제목 1">
            <a:extLst>
              <a:ext uri="{FF2B5EF4-FFF2-40B4-BE49-F238E27FC236}">
                <a16:creationId xmlns:a16="http://schemas.microsoft.com/office/drawing/2014/main" id="{ED2C51FE-67F0-C8C8-599D-6B3BCAC643C6}"/>
              </a:ext>
            </a:extLst>
          </p:cNvPr>
          <p:cNvSpPr>
            <a:spLocks noGrp="1"/>
          </p:cNvSpPr>
          <p:nvPr>
            <p:ph type="title"/>
          </p:nvPr>
        </p:nvSpPr>
        <p:spPr/>
        <p:txBody>
          <a:bodyPr/>
          <a:lstStyle/>
          <a:p>
            <a:r>
              <a:rPr lang="en-US" altLang="ko-KR" dirty="0"/>
              <a:t>ARIMA </a:t>
            </a:r>
            <a:r>
              <a:rPr lang="ko-KR" altLang="en-US" dirty="0"/>
              <a:t>모형</a:t>
            </a:r>
          </a:p>
        </p:txBody>
      </p:sp>
      <p:grpSp>
        <p:nvGrpSpPr>
          <p:cNvPr id="3" name="그룹 2">
            <a:extLst>
              <a:ext uri="{FF2B5EF4-FFF2-40B4-BE49-F238E27FC236}">
                <a16:creationId xmlns:a16="http://schemas.microsoft.com/office/drawing/2014/main" id="{330866C2-7BAA-6817-B699-443EBF47572D}"/>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BED45654-B9AB-8376-82C5-5FE65387E317}"/>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E78FFD1F-21E1-D97C-F996-6D85B2E184A3}"/>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10" name="그림 9">
            <a:extLst>
              <a:ext uri="{FF2B5EF4-FFF2-40B4-BE49-F238E27FC236}">
                <a16:creationId xmlns:a16="http://schemas.microsoft.com/office/drawing/2014/main" id="{1AC7A302-0F1A-810B-6EF9-B389BA519114}"/>
              </a:ext>
            </a:extLst>
          </p:cNvPr>
          <p:cNvPicPr>
            <a:picLocks noChangeAspect="1"/>
          </p:cNvPicPr>
          <p:nvPr/>
        </p:nvPicPr>
        <p:blipFill>
          <a:blip r:embed="rId3"/>
          <a:stretch>
            <a:fillRect/>
          </a:stretch>
        </p:blipFill>
        <p:spPr>
          <a:xfrm>
            <a:off x="5024062" y="2684150"/>
            <a:ext cx="6347071" cy="1066251"/>
          </a:xfrm>
          <a:prstGeom prst="rect">
            <a:avLst/>
          </a:prstGeom>
        </p:spPr>
      </p:pic>
      <p:pic>
        <p:nvPicPr>
          <p:cNvPr id="12" name="그림 11">
            <a:extLst>
              <a:ext uri="{FF2B5EF4-FFF2-40B4-BE49-F238E27FC236}">
                <a16:creationId xmlns:a16="http://schemas.microsoft.com/office/drawing/2014/main" id="{C768F223-50A2-4EED-F1FF-35A0FCF24E94}"/>
              </a:ext>
            </a:extLst>
          </p:cNvPr>
          <p:cNvPicPr>
            <a:picLocks noChangeAspect="1"/>
          </p:cNvPicPr>
          <p:nvPr/>
        </p:nvPicPr>
        <p:blipFill>
          <a:blip r:embed="rId4"/>
          <a:stretch>
            <a:fillRect/>
          </a:stretch>
        </p:blipFill>
        <p:spPr>
          <a:xfrm>
            <a:off x="2024747" y="4328349"/>
            <a:ext cx="7491757" cy="1775221"/>
          </a:xfrm>
          <a:prstGeom prst="rect">
            <a:avLst/>
          </a:prstGeom>
        </p:spPr>
      </p:pic>
    </p:spTree>
    <p:extLst>
      <p:ext uri="{BB962C8B-B14F-4D97-AF65-F5344CB8AC3E}">
        <p14:creationId xmlns:p14="http://schemas.microsoft.com/office/powerpoint/2010/main" val="931115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88F2E-C2E4-91DC-B323-8461F88137B9}"/>
            </a:ext>
          </a:extLst>
        </p:cNvPr>
        <p:cNvGrpSpPr/>
        <p:nvPr/>
      </p:nvGrpSpPr>
      <p:grpSpPr>
        <a:xfrm>
          <a:off x="0" y="0"/>
          <a:ext cx="0" cy="0"/>
          <a:chOff x="0" y="0"/>
          <a:chExt cx="0" cy="0"/>
        </a:xfrm>
      </p:grpSpPr>
      <p:sp>
        <p:nvSpPr>
          <p:cNvPr id="6" name="제목 5">
            <a:extLst>
              <a:ext uri="{FF2B5EF4-FFF2-40B4-BE49-F238E27FC236}">
                <a16:creationId xmlns:a16="http://schemas.microsoft.com/office/drawing/2014/main" id="{83F4F02B-DF09-424C-1A66-05852AC2DB43}"/>
              </a:ext>
            </a:extLst>
          </p:cNvPr>
          <p:cNvSpPr>
            <a:spLocks noGrp="1"/>
          </p:cNvSpPr>
          <p:nvPr>
            <p:ph type="title"/>
          </p:nvPr>
        </p:nvSpPr>
        <p:spPr/>
        <p:txBody>
          <a:bodyPr/>
          <a:lstStyle/>
          <a:p>
            <a:r>
              <a:rPr lang="en-US" altLang="ko-KR" dirty="0"/>
              <a:t>[</a:t>
            </a:r>
            <a:r>
              <a:rPr lang="ko-KR" altLang="en-US" dirty="0"/>
              <a:t>실습</a:t>
            </a:r>
            <a:r>
              <a:rPr lang="en-US" altLang="ko-KR" dirty="0"/>
              <a:t>1] </a:t>
            </a:r>
            <a:r>
              <a:rPr lang="ko-KR" altLang="en-US" dirty="0"/>
              <a:t>시계열 데이터 분석</a:t>
            </a:r>
          </a:p>
        </p:txBody>
      </p:sp>
      <p:sp>
        <p:nvSpPr>
          <p:cNvPr id="13" name="내용 개체 틀 2">
            <a:extLst>
              <a:ext uri="{FF2B5EF4-FFF2-40B4-BE49-F238E27FC236}">
                <a16:creationId xmlns:a16="http://schemas.microsoft.com/office/drawing/2014/main" id="{94DFD3D2-7FEC-6E2D-9A2E-2A0AFE45CD94}"/>
              </a:ext>
            </a:extLst>
          </p:cNvPr>
          <p:cNvSpPr txBox="1">
            <a:spLocks/>
          </p:cNvSpPr>
          <p:nvPr/>
        </p:nvSpPr>
        <p:spPr bwMode="auto">
          <a:xfrm>
            <a:off x="1090681" y="944724"/>
            <a:ext cx="9430058"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85750" indent="-285750" algn="l" rtl="0" eaLnBrk="0" fontAlgn="base" latinLnBrk="1" hangingPunct="0">
              <a:lnSpc>
                <a:spcPct val="110000"/>
              </a:lnSpc>
              <a:spcBef>
                <a:spcPct val="30000"/>
              </a:spcBef>
              <a:spcAft>
                <a:spcPct val="0"/>
              </a:spcAft>
              <a:buSzPct val="100000"/>
              <a:buFont typeface="Wingdings" pitchFamily="2" charset="2"/>
              <a:buChar char="§"/>
              <a:defRPr kumimoji="1" lang="ko-KR" altLang="en-US" sz="2000" b="1" kern="1200">
                <a:solidFill>
                  <a:schemeClr val="tx1"/>
                </a:solidFill>
                <a:latin typeface="+mn-lt"/>
                <a:ea typeface="나눔고딕" pitchFamily="50" charset="-127"/>
                <a:cs typeface="+mn-cs"/>
              </a:defRPr>
            </a:lvl1pPr>
            <a:lvl2pPr marL="603250" indent="-342900" algn="l" rtl="0" eaLnBrk="0" fontAlgn="base" hangingPunct="0">
              <a:lnSpc>
                <a:spcPct val="110000"/>
              </a:lnSpc>
              <a:spcBef>
                <a:spcPct val="30000"/>
              </a:spcBef>
              <a:spcAft>
                <a:spcPct val="0"/>
              </a:spcAft>
              <a:buFont typeface="Wingdings" panose="05000000000000000000" pitchFamily="2" charset="2"/>
              <a:buChar char="§"/>
              <a:defRPr kumimoji="1" lang="en-US" altLang="ko-KR" kern="1200" dirty="0">
                <a:solidFill>
                  <a:schemeClr val="tx1"/>
                </a:solidFill>
                <a:latin typeface="+mn-lt"/>
                <a:ea typeface="나눔고딕" pitchFamily="50" charset="-127"/>
                <a:cs typeface="+mn-cs"/>
              </a:defRPr>
            </a:lvl2pPr>
            <a:lvl3pPr marL="885825" indent="-209550" algn="l" rtl="0" eaLnBrk="0" fontAlgn="base" hangingPunct="0">
              <a:lnSpc>
                <a:spcPct val="110000"/>
              </a:lnSpc>
              <a:spcBef>
                <a:spcPct val="30000"/>
              </a:spcBef>
              <a:spcAft>
                <a:spcPct val="0"/>
              </a:spcAft>
              <a:buFont typeface="맑은 고딕" panose="020B0503020000020004" pitchFamily="50" charset="-127"/>
              <a:buChar char="－"/>
              <a:defRPr kumimoji="1" sz="1600">
                <a:solidFill>
                  <a:schemeClr val="tx1"/>
                </a:solidFill>
                <a:latin typeface="+mn-lt"/>
                <a:ea typeface="+mn-ea"/>
              </a:defRPr>
            </a:lvl3pPr>
            <a:lvl4pPr marL="1117600" indent="-215900" algn="l" rtl="0" eaLnBrk="0" fontAlgn="base" hangingPunct="0">
              <a:lnSpc>
                <a:spcPct val="110000"/>
              </a:lnSpc>
              <a:spcBef>
                <a:spcPct val="30000"/>
              </a:spcBef>
              <a:spcAft>
                <a:spcPct val="0"/>
              </a:spcAft>
              <a:buChar char="•"/>
              <a:defRPr kumimoji="1" sz="14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굴림" charset="-127"/>
                <a:ea typeface="굴림" charset="-127"/>
              </a:defRPr>
            </a:lvl5pPr>
            <a:lvl6pPr marL="2514600" indent="-228600" algn="l" rtl="0" fontAlgn="base" latinLnBrk="1">
              <a:spcBef>
                <a:spcPct val="20000"/>
              </a:spcBef>
              <a:spcAft>
                <a:spcPct val="0"/>
              </a:spcAft>
              <a:buChar char="»"/>
              <a:defRPr kumimoji="1" sz="2000">
                <a:solidFill>
                  <a:schemeClr val="tx1"/>
                </a:solidFill>
                <a:latin typeface="굴림" charset="-127"/>
                <a:ea typeface="굴림" charset="-127"/>
              </a:defRPr>
            </a:lvl6pPr>
            <a:lvl7pPr marL="2971800" indent="-228600" algn="l" rtl="0" fontAlgn="base" latinLnBrk="1">
              <a:spcBef>
                <a:spcPct val="20000"/>
              </a:spcBef>
              <a:spcAft>
                <a:spcPct val="0"/>
              </a:spcAft>
              <a:buChar char="»"/>
              <a:defRPr kumimoji="1" sz="2000">
                <a:solidFill>
                  <a:schemeClr val="tx1"/>
                </a:solidFill>
                <a:latin typeface="굴림" charset="-127"/>
                <a:ea typeface="굴림" charset="-127"/>
              </a:defRPr>
            </a:lvl7pPr>
            <a:lvl8pPr marL="3429000" indent="-228600" algn="l" rtl="0" fontAlgn="base" latinLnBrk="1">
              <a:spcBef>
                <a:spcPct val="20000"/>
              </a:spcBef>
              <a:spcAft>
                <a:spcPct val="0"/>
              </a:spcAft>
              <a:buChar char="»"/>
              <a:defRPr kumimoji="1" sz="2000">
                <a:solidFill>
                  <a:schemeClr val="tx1"/>
                </a:solidFill>
                <a:latin typeface="굴림" charset="-127"/>
                <a:ea typeface="굴림" charset="-127"/>
              </a:defRPr>
            </a:lvl8pPr>
            <a:lvl9pPr marL="3886200" indent="-228600" algn="l" rtl="0" fontAlgn="base" latinLnBrk="1">
              <a:spcBef>
                <a:spcPct val="20000"/>
              </a:spcBef>
              <a:spcAft>
                <a:spcPct val="0"/>
              </a:spcAft>
              <a:buChar char="»"/>
              <a:defRPr kumimoji="1" sz="2000">
                <a:solidFill>
                  <a:schemeClr val="tx1"/>
                </a:solidFill>
                <a:latin typeface="굴림" charset="-127"/>
                <a:ea typeface="굴림" charset="-127"/>
              </a:defRPr>
            </a:lvl9pPr>
          </a:lstStyle>
          <a:p>
            <a:pPr defTabSz="913463">
              <a:lnSpc>
                <a:spcPct val="100000"/>
              </a:lnSpc>
              <a:spcBef>
                <a:spcPts val="600"/>
              </a:spcBef>
              <a:defRPr/>
            </a:pPr>
            <a:r>
              <a:rPr lang="en-US" altLang="ko-KR" dirty="0">
                <a:solidFill>
                  <a:prstClr val="black"/>
                </a:solidFill>
                <a:latin typeface="맑은 고딕" pitchFamily="50" charset="-127"/>
                <a:ea typeface="맑은 고딕" pitchFamily="50" charset="-127"/>
              </a:rPr>
              <a:t>To Do</a:t>
            </a:r>
          </a:p>
          <a:p>
            <a:pPr marL="457200" indent="-457200" defTabSz="913463">
              <a:lnSpc>
                <a:spcPct val="100000"/>
              </a:lnSpc>
              <a:spcBef>
                <a:spcPts val="600"/>
              </a:spcBef>
              <a:buFont typeface="+mj-ea"/>
              <a:buAutoNum type="circleNumDbPlain"/>
              <a:defRPr/>
            </a:pPr>
            <a:r>
              <a:rPr lang="ko-KR" altLang="en-US" b="0" dirty="0">
                <a:solidFill>
                  <a:prstClr val="black"/>
                </a:solidFill>
                <a:latin typeface="맑은 고딕" pitchFamily="50" charset="-127"/>
                <a:ea typeface="맑은 고딕" pitchFamily="50" charset="-127"/>
              </a:rPr>
              <a:t>날짜 데이터 변환</a:t>
            </a:r>
            <a:br>
              <a:rPr lang="en-US" altLang="ko-KR" b="0" dirty="0">
                <a:solidFill>
                  <a:prstClr val="black"/>
                </a:solidFill>
                <a:latin typeface="맑은 고딕" pitchFamily="50" charset="-127"/>
                <a:ea typeface="맑은 고딕" pitchFamily="50" charset="-127"/>
              </a:rPr>
            </a:br>
            <a:br>
              <a:rPr lang="en-US" altLang="ko-KR" b="0" dirty="0">
                <a:solidFill>
                  <a:prstClr val="black"/>
                </a:solidFill>
                <a:latin typeface="맑은 고딕" pitchFamily="50" charset="-127"/>
                <a:ea typeface="맑은 고딕" pitchFamily="50" charset="-127"/>
              </a:rPr>
            </a:br>
            <a:endParaRPr lang="ko-KR" altLang="en-US" b="0" dirty="0">
              <a:solidFill>
                <a:prstClr val="black"/>
              </a:solidFill>
              <a:latin typeface="맑은 고딕" pitchFamily="50" charset="-127"/>
              <a:ea typeface="맑은 고딕" pitchFamily="50" charset="-127"/>
            </a:endParaRPr>
          </a:p>
          <a:p>
            <a:pPr marL="457200" indent="-457200" defTabSz="913463">
              <a:lnSpc>
                <a:spcPct val="100000"/>
              </a:lnSpc>
              <a:spcBef>
                <a:spcPts val="600"/>
              </a:spcBef>
              <a:buFont typeface="+mj-ea"/>
              <a:buAutoNum type="circleNumDbPlain"/>
              <a:defRPr/>
            </a:pPr>
            <a:r>
              <a:rPr lang="en-US" altLang="ko-KR" b="0" dirty="0">
                <a:solidFill>
                  <a:prstClr val="black"/>
                </a:solidFill>
                <a:latin typeface="맑은 고딕" pitchFamily="50" charset="-127"/>
                <a:ea typeface="맑은 고딕" pitchFamily="50" charset="-127"/>
              </a:rPr>
              <a:t>MA, EWMA, Holt-Winters, ARIMA </a:t>
            </a:r>
            <a:r>
              <a:rPr lang="ko-KR" altLang="en-US" b="0" dirty="0">
                <a:solidFill>
                  <a:prstClr val="black"/>
                </a:solidFill>
                <a:latin typeface="맑은 고딕" pitchFamily="50" charset="-127"/>
                <a:ea typeface="맑은 고딕" pitchFamily="50" charset="-127"/>
              </a:rPr>
              <a:t>로 시계열 예측실습</a:t>
            </a:r>
            <a:br>
              <a:rPr lang="en-US" altLang="ko-KR" b="0" dirty="0">
                <a:solidFill>
                  <a:prstClr val="black"/>
                </a:solidFill>
                <a:latin typeface="맑은 고딕" pitchFamily="50" charset="-127"/>
                <a:ea typeface="맑은 고딕" pitchFamily="50" charset="-127"/>
              </a:rPr>
            </a:br>
            <a:endParaRPr lang="ko-KR" altLang="en-US" b="0" dirty="0">
              <a:solidFill>
                <a:prstClr val="black"/>
              </a:solidFill>
              <a:latin typeface="맑은 고딕" pitchFamily="50" charset="-127"/>
              <a:ea typeface="맑은 고딕" pitchFamily="50" charset="-127"/>
            </a:endParaRPr>
          </a:p>
          <a:p>
            <a:pPr defTabSz="913463">
              <a:lnSpc>
                <a:spcPct val="100000"/>
              </a:lnSpc>
              <a:spcBef>
                <a:spcPts val="600"/>
              </a:spcBef>
              <a:defRPr/>
            </a:pPr>
            <a:r>
              <a:rPr lang="en-US" altLang="ko-KR" dirty="0">
                <a:solidFill>
                  <a:prstClr val="black"/>
                </a:solidFill>
                <a:latin typeface="맑은 고딕" pitchFamily="50" charset="-127"/>
                <a:ea typeface="맑은 고딕" pitchFamily="50" charset="-127"/>
              </a:rPr>
              <a:t>Brightics</a:t>
            </a:r>
            <a:r>
              <a:rPr lang="ko-KR" altLang="en-US" dirty="0">
                <a:solidFill>
                  <a:prstClr val="black"/>
                </a:solidFill>
                <a:latin typeface="맑은 고딕" pitchFamily="50" charset="-127"/>
                <a:ea typeface="맑은 고딕" pitchFamily="50" charset="-127"/>
              </a:rPr>
              <a:t> 프로세스</a:t>
            </a:r>
          </a:p>
          <a:p>
            <a:pPr lvl="1" defTabSz="913463">
              <a:lnSpc>
                <a:spcPct val="100000"/>
              </a:lnSpc>
              <a:spcBef>
                <a:spcPts val="600"/>
              </a:spcBef>
              <a:defRPr/>
            </a:pPr>
            <a:endParaRPr lang="ko-KR" altLang="en-US" dirty="0">
              <a:solidFill>
                <a:prstClr val="black"/>
              </a:solidFill>
              <a:latin typeface="맑은 고딕" pitchFamily="50" charset="-127"/>
              <a:ea typeface="맑은 고딕" pitchFamily="50" charset="-127"/>
            </a:endParaRPr>
          </a:p>
        </p:txBody>
      </p:sp>
      <p:grpSp>
        <p:nvGrpSpPr>
          <p:cNvPr id="4" name="그룹 3">
            <a:extLst>
              <a:ext uri="{FF2B5EF4-FFF2-40B4-BE49-F238E27FC236}">
                <a16:creationId xmlns:a16="http://schemas.microsoft.com/office/drawing/2014/main" id="{849C9BBD-9C9C-40C5-43BC-75D4447E3D24}"/>
              </a:ext>
            </a:extLst>
          </p:cNvPr>
          <p:cNvGrpSpPr/>
          <p:nvPr/>
        </p:nvGrpSpPr>
        <p:grpSpPr>
          <a:xfrm>
            <a:off x="1050202" y="1021432"/>
            <a:ext cx="274640" cy="274640"/>
            <a:chOff x="443867" y="1705013"/>
            <a:chExt cx="274640" cy="274640"/>
          </a:xfrm>
        </p:grpSpPr>
        <p:sp>
          <p:nvSpPr>
            <p:cNvPr id="11" name="타원 10">
              <a:extLst>
                <a:ext uri="{FF2B5EF4-FFF2-40B4-BE49-F238E27FC236}">
                  <a16:creationId xmlns:a16="http://schemas.microsoft.com/office/drawing/2014/main" id="{BBCFA6CF-5656-F7D8-96EE-868DAD52640F}"/>
                </a:ext>
              </a:extLst>
            </p:cNvPr>
            <p:cNvSpPr/>
            <p:nvPr/>
          </p:nvSpPr>
          <p:spPr>
            <a:xfrm>
              <a:off x="443867" y="1705013"/>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2" name="L 도형 11">
              <a:extLst>
                <a:ext uri="{FF2B5EF4-FFF2-40B4-BE49-F238E27FC236}">
                  <a16:creationId xmlns:a16="http://schemas.microsoft.com/office/drawing/2014/main" id="{25DC90B0-D685-1600-3F13-3E95E1A05563}"/>
                </a:ext>
              </a:extLst>
            </p:cNvPr>
            <p:cNvSpPr/>
            <p:nvPr/>
          </p:nvSpPr>
          <p:spPr>
            <a:xfrm rot="13500000">
              <a:off x="509025" y="1782609"/>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19" name="그룹 18">
            <a:extLst>
              <a:ext uri="{FF2B5EF4-FFF2-40B4-BE49-F238E27FC236}">
                <a16:creationId xmlns:a16="http://schemas.microsoft.com/office/drawing/2014/main" id="{1741FD34-ADCF-D672-828A-0D1DC1DECBB5}"/>
              </a:ext>
            </a:extLst>
          </p:cNvPr>
          <p:cNvGrpSpPr/>
          <p:nvPr/>
        </p:nvGrpSpPr>
        <p:grpSpPr>
          <a:xfrm>
            <a:off x="1050202" y="3090398"/>
            <a:ext cx="274640" cy="274640"/>
            <a:chOff x="443867" y="1705013"/>
            <a:chExt cx="274640" cy="274640"/>
          </a:xfrm>
        </p:grpSpPr>
        <p:sp>
          <p:nvSpPr>
            <p:cNvPr id="20" name="타원 19">
              <a:extLst>
                <a:ext uri="{FF2B5EF4-FFF2-40B4-BE49-F238E27FC236}">
                  <a16:creationId xmlns:a16="http://schemas.microsoft.com/office/drawing/2014/main" id="{9D75E000-32BD-894B-A510-597E8DE25932}"/>
                </a:ext>
              </a:extLst>
            </p:cNvPr>
            <p:cNvSpPr/>
            <p:nvPr/>
          </p:nvSpPr>
          <p:spPr>
            <a:xfrm>
              <a:off x="443867" y="1705013"/>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1" name="L 도형 20">
              <a:extLst>
                <a:ext uri="{FF2B5EF4-FFF2-40B4-BE49-F238E27FC236}">
                  <a16:creationId xmlns:a16="http://schemas.microsoft.com/office/drawing/2014/main" id="{8DDF325B-E7AD-EEA6-8834-7C37F7C3F014}"/>
                </a:ext>
              </a:extLst>
            </p:cNvPr>
            <p:cNvSpPr/>
            <p:nvPr/>
          </p:nvSpPr>
          <p:spPr>
            <a:xfrm rot="13500000">
              <a:off x="509025" y="1782609"/>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pic>
        <p:nvPicPr>
          <p:cNvPr id="7" name="Picture 2" descr="암호화폐 시가총액 한때 $1,850억 돌파 - CoinDesk Korea 신뢰 그 이상의 가치">
            <a:extLst>
              <a:ext uri="{FF2B5EF4-FFF2-40B4-BE49-F238E27FC236}">
                <a16:creationId xmlns:a16="http://schemas.microsoft.com/office/drawing/2014/main" id="{5305A4CA-F8E8-B799-30AC-0BED32397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4301" y="61232"/>
            <a:ext cx="2627276" cy="1506682"/>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34621CC7-0136-8D6D-45DE-125C061C99D2}"/>
              </a:ext>
            </a:extLst>
          </p:cNvPr>
          <p:cNvPicPr>
            <a:picLocks noChangeAspect="1"/>
          </p:cNvPicPr>
          <p:nvPr/>
        </p:nvPicPr>
        <p:blipFill>
          <a:blip r:embed="rId3"/>
          <a:stretch>
            <a:fillRect/>
          </a:stretch>
        </p:blipFill>
        <p:spPr>
          <a:xfrm>
            <a:off x="342097" y="3503774"/>
            <a:ext cx="11507806" cy="3067478"/>
          </a:xfrm>
          <a:prstGeom prst="rect">
            <a:avLst/>
          </a:prstGeom>
        </p:spPr>
      </p:pic>
      <p:sp>
        <p:nvSpPr>
          <p:cNvPr id="14" name="TextBox 13">
            <a:extLst>
              <a:ext uri="{FF2B5EF4-FFF2-40B4-BE49-F238E27FC236}">
                <a16:creationId xmlns:a16="http://schemas.microsoft.com/office/drawing/2014/main" id="{50CF50D4-7AB6-FFA3-1A11-B0BFAC47C87E}"/>
              </a:ext>
            </a:extLst>
          </p:cNvPr>
          <p:cNvSpPr txBox="1"/>
          <p:nvPr/>
        </p:nvSpPr>
        <p:spPr>
          <a:xfrm>
            <a:off x="3751710" y="1365139"/>
            <a:ext cx="6596229" cy="830997"/>
          </a:xfrm>
          <a:prstGeom prst="rect">
            <a:avLst/>
          </a:prstGeom>
          <a:noFill/>
        </p:spPr>
        <p:txBody>
          <a:bodyPr wrap="none" rtlCol="0">
            <a:spAutoFit/>
          </a:bodyPr>
          <a:lstStyle/>
          <a:p>
            <a:r>
              <a:rPr lang="en-US" altLang="ko-KR" sz="1200" dirty="0"/>
              <a:t>import pandas as pd</a:t>
            </a:r>
          </a:p>
          <a:p>
            <a:r>
              <a:rPr lang="en-US" altLang="ko-KR" sz="1200" dirty="0"/>
              <a:t>from datetime import datetime</a:t>
            </a:r>
          </a:p>
          <a:p>
            <a:r>
              <a:rPr lang="en-US" altLang="ko-KR" sz="1200" dirty="0" err="1"/>
              <a:t>df</a:t>
            </a:r>
            <a:r>
              <a:rPr lang="en-US" altLang="ko-KR" sz="1200" dirty="0"/>
              <a:t> = inputs[0]</a:t>
            </a:r>
          </a:p>
          <a:p>
            <a:r>
              <a:rPr lang="en-US" altLang="ko-KR" sz="1200" dirty="0" err="1"/>
              <a:t>df</a:t>
            </a:r>
            <a:r>
              <a:rPr lang="en-US" altLang="ko-KR" sz="1200" dirty="0"/>
              <a:t>['</a:t>
            </a:r>
            <a:r>
              <a:rPr lang="en-US" altLang="ko-KR" sz="1200" dirty="0" err="1"/>
              <a:t>date_conv</a:t>
            </a:r>
            <a:r>
              <a:rPr lang="en-US" altLang="ko-KR" sz="1200" dirty="0"/>
              <a:t>'] = </a:t>
            </a:r>
            <a:r>
              <a:rPr lang="en-US" altLang="ko-KR" sz="1200" dirty="0" err="1"/>
              <a:t>df</a:t>
            </a:r>
            <a:r>
              <a:rPr lang="en-US" altLang="ko-KR" sz="1200" dirty="0"/>
              <a:t>['date'].apply(lambda x: </a:t>
            </a:r>
            <a:r>
              <a:rPr lang="en-US" altLang="ko-KR" sz="1200" dirty="0" err="1"/>
              <a:t>datetime.strptime</a:t>
            </a:r>
            <a:r>
              <a:rPr lang="en-US" altLang="ko-KR" sz="1200" dirty="0"/>
              <a:t>(x, "%m-%d-%Y").</a:t>
            </a:r>
            <a:r>
              <a:rPr lang="en-US" altLang="ko-KR" sz="1200" dirty="0" err="1"/>
              <a:t>strftime</a:t>
            </a:r>
            <a:r>
              <a:rPr lang="en-US" altLang="ko-KR" sz="1200" dirty="0"/>
              <a:t>("%Y-%m-%d"))</a:t>
            </a:r>
            <a:endParaRPr lang="ko-KR" altLang="en-US" sz="1200" dirty="0"/>
          </a:p>
        </p:txBody>
      </p:sp>
    </p:spTree>
    <p:extLst>
      <p:ext uri="{BB962C8B-B14F-4D97-AF65-F5344CB8AC3E}">
        <p14:creationId xmlns:p14="http://schemas.microsoft.com/office/powerpoint/2010/main" val="4186405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5727007" y="733304"/>
            <a:ext cx="5595113" cy="710877"/>
          </a:xfrm>
        </p:spPr>
        <p:txBody>
          <a:bodyPr/>
          <a:lstStyle/>
          <a:p>
            <a:r>
              <a:rPr lang="en-US" altLang="ko-KR" dirty="0"/>
              <a:t>2. Recommendation Overview</a:t>
            </a:r>
            <a:endParaRPr lang="en-US" altLang="ko-KR" dirty="0">
              <a:latin typeface="+mn-ea"/>
              <a:ea typeface="+mn-ea"/>
            </a:endParaRPr>
          </a:p>
        </p:txBody>
      </p:sp>
    </p:spTree>
    <p:extLst>
      <p:ext uri="{BB962C8B-B14F-4D97-AF65-F5344CB8AC3E}">
        <p14:creationId xmlns:p14="http://schemas.microsoft.com/office/powerpoint/2010/main" val="2509167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idx="1"/>
          </p:nvPr>
        </p:nvSpPr>
        <p:spPr/>
        <p:txBody>
          <a:bodyPr/>
          <a:lstStyle/>
          <a:p>
            <a:pPr>
              <a:lnSpc>
                <a:spcPct val="120000"/>
              </a:lnSpc>
            </a:pPr>
            <a:r>
              <a:rPr lang="en-US" altLang="ko-KR" dirty="0"/>
              <a:t>Recommendation </a:t>
            </a:r>
            <a:r>
              <a:rPr lang="ko-KR" altLang="en-US" dirty="0"/>
              <a:t>분석의 개념을 이해하고</a:t>
            </a:r>
          </a:p>
          <a:p>
            <a:pPr>
              <a:lnSpc>
                <a:spcPct val="120000"/>
              </a:lnSpc>
            </a:pPr>
            <a:r>
              <a:rPr lang="en-US" altLang="ko-KR" dirty="0"/>
              <a:t>Brightics</a:t>
            </a:r>
            <a:r>
              <a:rPr lang="ko-KR" altLang="en-US" dirty="0"/>
              <a:t>를 이용하여 대표적인 </a:t>
            </a:r>
            <a:r>
              <a:rPr lang="en-US" altLang="ko-KR" dirty="0"/>
              <a:t>Recommendation </a:t>
            </a:r>
            <a:r>
              <a:rPr lang="ko-KR" altLang="en-US" dirty="0"/>
              <a:t>분석을 수행하는 </a:t>
            </a:r>
            <a:br>
              <a:rPr lang="en-US" altLang="ko-KR" dirty="0"/>
            </a:br>
            <a:r>
              <a:rPr lang="ko-KR" altLang="en-US" dirty="0"/>
              <a:t>방법들을 예제를 통해 학습한다</a:t>
            </a:r>
            <a:r>
              <a:rPr lang="en-US" altLang="ko-KR" dirty="0"/>
              <a:t>.</a:t>
            </a:r>
          </a:p>
          <a:p>
            <a:pPr lvl="1">
              <a:lnSpc>
                <a:spcPct val="120000"/>
              </a:lnSpc>
            </a:pPr>
            <a:r>
              <a:rPr lang="en-US" altLang="ko-KR" dirty="0"/>
              <a:t>Association Rule(</a:t>
            </a:r>
            <a:r>
              <a:rPr lang="ko-KR" altLang="en-US" dirty="0"/>
              <a:t>연관 규칙</a:t>
            </a:r>
            <a:r>
              <a:rPr lang="en-US" altLang="ko-KR" dirty="0"/>
              <a:t>, </a:t>
            </a:r>
            <a:r>
              <a:rPr lang="ko-KR" altLang="en-US" dirty="0"/>
              <a:t>장바구니 분석</a:t>
            </a:r>
            <a:r>
              <a:rPr lang="en-US" altLang="ko-KR" dirty="0"/>
              <a:t>)</a:t>
            </a:r>
          </a:p>
          <a:p>
            <a:pPr lvl="1">
              <a:lnSpc>
                <a:spcPct val="120000"/>
              </a:lnSpc>
            </a:pPr>
            <a:r>
              <a:rPr lang="en-US" altLang="ko-KR" dirty="0"/>
              <a:t>Contents-based Filtering(</a:t>
            </a:r>
            <a:r>
              <a:rPr lang="ko-KR" altLang="en-US" dirty="0"/>
              <a:t>컨텐츠 기반 추천</a:t>
            </a:r>
            <a:r>
              <a:rPr lang="en-US" altLang="ko-KR" dirty="0"/>
              <a:t>)</a:t>
            </a:r>
          </a:p>
          <a:p>
            <a:pPr lvl="1">
              <a:lnSpc>
                <a:spcPct val="120000"/>
              </a:lnSpc>
            </a:pPr>
            <a:r>
              <a:rPr lang="en-US" altLang="ko-KR" dirty="0"/>
              <a:t>Collaborative Filtering(</a:t>
            </a:r>
            <a:r>
              <a:rPr lang="ko-KR" altLang="en-US" dirty="0"/>
              <a:t>협업 필터링</a:t>
            </a:r>
            <a:r>
              <a:rPr lang="en-US" altLang="ko-KR" dirty="0"/>
              <a:t>)</a:t>
            </a:r>
          </a:p>
          <a:p>
            <a:pPr lvl="2">
              <a:lnSpc>
                <a:spcPct val="120000"/>
              </a:lnSpc>
            </a:pPr>
            <a:r>
              <a:rPr lang="en-US" altLang="ko-KR" dirty="0"/>
              <a:t> Memory-based : User based, Item based</a:t>
            </a:r>
          </a:p>
          <a:p>
            <a:pPr lvl="2">
              <a:lnSpc>
                <a:spcPct val="120000"/>
              </a:lnSpc>
            </a:pPr>
            <a:r>
              <a:rPr lang="en-US" altLang="ko-KR" dirty="0"/>
              <a:t> Model-based : Matrix Factorization(ALS)</a:t>
            </a:r>
          </a:p>
        </p:txBody>
      </p:sp>
      <p:sp>
        <p:nvSpPr>
          <p:cNvPr id="2" name="제목 1"/>
          <p:cNvSpPr>
            <a:spLocks noGrp="1"/>
          </p:cNvSpPr>
          <p:nvPr>
            <p:ph type="title"/>
          </p:nvPr>
        </p:nvSpPr>
        <p:spPr/>
        <p:txBody>
          <a:bodyPr/>
          <a:lstStyle/>
          <a:p>
            <a:r>
              <a:rPr lang="ko-KR" altLang="en-US" dirty="0"/>
              <a:t>목표</a:t>
            </a:r>
          </a:p>
        </p:txBody>
      </p:sp>
      <p:grpSp>
        <p:nvGrpSpPr>
          <p:cNvPr id="5" name="그룹 4"/>
          <p:cNvGrpSpPr/>
          <p:nvPr/>
        </p:nvGrpSpPr>
        <p:grpSpPr>
          <a:xfrm>
            <a:off x="571223" y="945296"/>
            <a:ext cx="274640" cy="274640"/>
            <a:chOff x="465911" y="908720"/>
            <a:chExt cx="274640" cy="274640"/>
          </a:xfrm>
        </p:grpSpPr>
        <p:sp>
          <p:nvSpPr>
            <p:cNvPr id="19" name="타원 18"/>
            <p:cNvSpPr/>
            <p:nvPr/>
          </p:nvSpPr>
          <p:spPr>
            <a:xfrm>
              <a:off x="46591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0" name="L 도형 19"/>
            <p:cNvSpPr/>
            <p:nvPr/>
          </p:nvSpPr>
          <p:spPr>
            <a:xfrm rot="13500000">
              <a:off x="53106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6" name="그룹 5"/>
          <p:cNvGrpSpPr/>
          <p:nvPr/>
        </p:nvGrpSpPr>
        <p:grpSpPr>
          <a:xfrm>
            <a:off x="571223" y="1391527"/>
            <a:ext cx="274640" cy="274640"/>
            <a:chOff x="465911" y="1304764"/>
            <a:chExt cx="274640" cy="274640"/>
          </a:xfrm>
        </p:grpSpPr>
        <p:sp>
          <p:nvSpPr>
            <p:cNvPr id="22" name="타원 21"/>
            <p:cNvSpPr/>
            <p:nvPr/>
          </p:nvSpPr>
          <p:spPr>
            <a:xfrm>
              <a:off x="465911" y="1304764"/>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3" name="L 도형 22"/>
            <p:cNvSpPr/>
            <p:nvPr/>
          </p:nvSpPr>
          <p:spPr>
            <a:xfrm rot="13500000">
              <a:off x="531069" y="1382359"/>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pic>
        <p:nvPicPr>
          <p:cNvPr id="12" name="Picture 2" descr="market basket analysis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654" y="4809236"/>
            <a:ext cx="2763840" cy="1622459"/>
          </a:xfrm>
          <a:prstGeom prst="rect">
            <a:avLst/>
          </a:prstGeom>
          <a:noFill/>
          <a:extLst>
            <a:ext uri="{909E8E84-426E-40DD-AFC4-6F175D3DCCD1}">
              <a14:hiddenFill xmlns:a14="http://schemas.microsoft.com/office/drawing/2010/main">
                <a:solidFill>
                  <a:srgbClr val="FFFFFF"/>
                </a:solidFill>
              </a14:hiddenFill>
            </a:ext>
          </a:extLst>
        </p:spPr>
      </p:pic>
      <p:sp>
        <p:nvSpPr>
          <p:cNvPr id="13" name="모서리가 둥근 직사각형 12"/>
          <p:cNvSpPr/>
          <p:nvPr/>
        </p:nvSpPr>
        <p:spPr>
          <a:xfrm>
            <a:off x="4299609" y="4935962"/>
            <a:ext cx="1628913" cy="506574"/>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28">
              <a:defRPr/>
            </a:pPr>
            <a:r>
              <a:rPr lang="en-US" altLang="ko-KR" sz="1400" b="1" dirty="0">
                <a:solidFill>
                  <a:srgbClr val="000000"/>
                </a:solidFill>
                <a:latin typeface="맑은 고딕" pitchFamily="50" charset="-127"/>
                <a:ea typeface="맑은 고딕" pitchFamily="50" charset="-127"/>
              </a:rPr>
              <a:t>Association Rule</a:t>
            </a:r>
          </a:p>
        </p:txBody>
      </p:sp>
      <p:sp>
        <p:nvSpPr>
          <p:cNvPr id="15" name="모서리가 둥근 직사각형 14"/>
          <p:cNvSpPr/>
          <p:nvPr/>
        </p:nvSpPr>
        <p:spPr>
          <a:xfrm>
            <a:off x="8549665" y="2002245"/>
            <a:ext cx="1628913" cy="506574"/>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28"/>
            <a:r>
              <a:rPr lang="en-US" altLang="ko-KR" sz="1400" b="1" dirty="0">
                <a:solidFill>
                  <a:srgbClr val="000000"/>
                </a:solidFill>
                <a:latin typeface="맑은 고딕" pitchFamily="50" charset="-127"/>
                <a:ea typeface="맑은 고딕" pitchFamily="50" charset="-127"/>
              </a:rPr>
              <a:t>Collaborative Filtering</a:t>
            </a:r>
          </a:p>
        </p:txBody>
      </p:sp>
      <p:grpSp>
        <p:nvGrpSpPr>
          <p:cNvPr id="3" name="그룹 2"/>
          <p:cNvGrpSpPr/>
          <p:nvPr/>
        </p:nvGrpSpPr>
        <p:grpSpPr>
          <a:xfrm>
            <a:off x="9992133" y="64682"/>
            <a:ext cx="2112872" cy="498584"/>
            <a:chOff x="7400480" y="64681"/>
            <a:chExt cx="2112872" cy="498584"/>
          </a:xfrm>
        </p:grpSpPr>
        <p:sp>
          <p:nvSpPr>
            <p:cNvPr id="21" name="TextBox 20"/>
            <p:cNvSpPr txBox="1"/>
            <p:nvPr/>
          </p:nvSpPr>
          <p:spPr>
            <a:xfrm>
              <a:off x="7400480" y="363530"/>
              <a:ext cx="2097755"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2. Recommendation Overview</a:t>
              </a:r>
              <a:endParaRPr lang="ko-KR" altLang="en-US" sz="1200" dirty="0">
                <a:solidFill>
                  <a:srgbClr val="164191"/>
                </a:solidFill>
                <a:latin typeface="+mn-ea"/>
                <a:cs typeface="Arial" panose="020B0604020202020204" pitchFamily="34" charset="0"/>
              </a:endParaRPr>
            </a:p>
          </p:txBody>
        </p:sp>
        <p:sp>
          <p:nvSpPr>
            <p:cNvPr id="24" name="내용 개체 틀 11"/>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9218" name="Picture 2" descr="Collaborative Filtering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1346" y="2681554"/>
            <a:ext cx="3860454" cy="184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381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idx="1"/>
          </p:nvPr>
        </p:nvSpPr>
        <p:spPr/>
        <p:txBody>
          <a:bodyPr/>
          <a:lstStyle/>
          <a:p>
            <a:pPr>
              <a:lnSpc>
                <a:spcPct val="110000"/>
              </a:lnSpc>
            </a:pPr>
            <a:r>
              <a:rPr lang="ko-KR" altLang="en-US" dirty="0"/>
              <a:t>추천 시스템 </a:t>
            </a:r>
            <a:r>
              <a:rPr lang="en-US" altLang="ko-KR" dirty="0"/>
              <a:t>(Recommendation) </a:t>
            </a:r>
            <a:r>
              <a:rPr lang="ko-KR" altLang="en-US" dirty="0"/>
              <a:t>이란</a:t>
            </a:r>
            <a:r>
              <a:rPr lang="en-US" altLang="ko-KR" dirty="0"/>
              <a:t>?</a:t>
            </a:r>
          </a:p>
          <a:p>
            <a:pPr lvl="1">
              <a:lnSpc>
                <a:spcPct val="110000"/>
              </a:lnSpc>
            </a:pPr>
            <a:r>
              <a:rPr lang="ko-KR" altLang="en-US" dirty="0"/>
              <a:t>개인 맞춤형 서비스 제공 위해 구매패턴 등 과거 데이터를 분석하여</a:t>
            </a:r>
            <a:br>
              <a:rPr lang="en-US" altLang="ko-KR" dirty="0"/>
            </a:br>
            <a:r>
              <a:rPr lang="ko-KR" altLang="en-US" dirty="0"/>
              <a:t>상품을 추천하는 시스템</a:t>
            </a:r>
            <a:endParaRPr lang="en-US" altLang="ko-KR" dirty="0"/>
          </a:p>
          <a:p>
            <a:pPr lvl="1">
              <a:lnSpc>
                <a:spcPct val="110000"/>
              </a:lnSpc>
            </a:pPr>
            <a:r>
              <a:rPr lang="ko-KR" altLang="en-US" dirty="0"/>
              <a:t>추천 시스템은 사용자가 생각하는 순위나 선호도를 예측하는 일종의 정보 필터링 시스템</a:t>
            </a:r>
            <a:endParaRPr lang="en-US" altLang="ko-KR" dirty="0"/>
          </a:p>
          <a:p>
            <a:pPr lvl="1">
              <a:lnSpc>
                <a:spcPct val="110000"/>
              </a:lnSpc>
            </a:pPr>
            <a:endParaRPr lang="ko-KR" altLang="en-US" dirty="0"/>
          </a:p>
          <a:p>
            <a:pPr>
              <a:lnSpc>
                <a:spcPct val="110000"/>
              </a:lnSpc>
            </a:pPr>
            <a:r>
              <a:rPr lang="ko-KR" altLang="en-US" dirty="0"/>
              <a:t>추천 시스템의 필요성</a:t>
            </a:r>
          </a:p>
          <a:p>
            <a:pPr lvl="1">
              <a:lnSpc>
                <a:spcPct val="110000"/>
              </a:lnSpc>
            </a:pPr>
            <a:r>
              <a:rPr lang="ko-KR" altLang="en-US" dirty="0"/>
              <a:t>정보</a:t>
            </a:r>
            <a:r>
              <a:rPr lang="en-US" altLang="ko-KR" dirty="0"/>
              <a:t>(</a:t>
            </a:r>
            <a:r>
              <a:rPr lang="ko-KR" altLang="en-US" dirty="0"/>
              <a:t>자료</a:t>
            </a:r>
            <a:r>
              <a:rPr lang="en-US" altLang="ko-KR" dirty="0"/>
              <a:t>)</a:t>
            </a:r>
            <a:r>
              <a:rPr lang="ko-KR" altLang="en-US" dirty="0"/>
              <a:t>가 증가함에 따라 모든 것을 확인할 수 없어짐</a:t>
            </a:r>
          </a:p>
          <a:p>
            <a:pPr lvl="1">
              <a:lnSpc>
                <a:spcPct val="110000"/>
              </a:lnSpc>
            </a:pPr>
            <a:r>
              <a:rPr lang="ko-KR" altLang="en-US" dirty="0"/>
              <a:t>사용자에게 가장 필요한 정보</a:t>
            </a:r>
            <a:r>
              <a:rPr lang="en-US" altLang="ko-KR" dirty="0"/>
              <a:t>(</a:t>
            </a:r>
            <a:r>
              <a:rPr lang="ko-KR" altLang="en-US" dirty="0"/>
              <a:t>자료</a:t>
            </a:r>
            <a:r>
              <a:rPr lang="en-US" altLang="ko-KR" dirty="0"/>
              <a:t>)</a:t>
            </a:r>
            <a:r>
              <a:rPr lang="ko-KR" altLang="en-US" dirty="0"/>
              <a:t>를 제공</a:t>
            </a:r>
            <a:endParaRPr lang="en-US" altLang="ko-KR" dirty="0"/>
          </a:p>
          <a:p>
            <a:pPr>
              <a:lnSpc>
                <a:spcPct val="110000"/>
              </a:lnSpc>
            </a:pPr>
            <a:r>
              <a:rPr lang="ko-KR" altLang="en-US" dirty="0"/>
              <a:t>추천 시스템이 하는 일</a:t>
            </a:r>
          </a:p>
          <a:p>
            <a:pPr lvl="1">
              <a:lnSpc>
                <a:spcPct val="110000"/>
              </a:lnSpc>
            </a:pPr>
            <a:r>
              <a:rPr lang="ko-KR" altLang="en-US" dirty="0"/>
              <a:t>사용자가 어떤 상품</a:t>
            </a:r>
            <a:r>
              <a:rPr lang="en-US" altLang="ko-KR" dirty="0"/>
              <a:t>/</a:t>
            </a:r>
            <a:r>
              <a:rPr lang="ko-KR" altLang="en-US" dirty="0"/>
              <a:t>서비스를 얼마나 좋아할지 예측</a:t>
            </a:r>
          </a:p>
          <a:p>
            <a:pPr lvl="1">
              <a:lnSpc>
                <a:spcPct val="110000"/>
              </a:lnSpc>
            </a:pPr>
            <a:r>
              <a:rPr lang="ko-KR" altLang="en-US" dirty="0"/>
              <a:t>사용자가 좋아할 </a:t>
            </a:r>
            <a:r>
              <a:rPr lang="en-US" altLang="ko-KR" dirty="0"/>
              <a:t>N</a:t>
            </a:r>
            <a:r>
              <a:rPr lang="ko-KR" altLang="en-US" dirty="0"/>
              <a:t>개의 상품 추출</a:t>
            </a:r>
          </a:p>
          <a:p>
            <a:pPr lvl="1">
              <a:lnSpc>
                <a:spcPct val="110000"/>
              </a:lnSpc>
            </a:pPr>
            <a:r>
              <a:rPr lang="ko-KR" altLang="en-US" dirty="0"/>
              <a:t>특정 상품</a:t>
            </a:r>
            <a:r>
              <a:rPr lang="en-US" altLang="ko-KR" dirty="0"/>
              <a:t>/</a:t>
            </a:r>
            <a:r>
              <a:rPr lang="ko-KR" altLang="en-US" dirty="0"/>
              <a:t>서비스를 좋아할 </a:t>
            </a:r>
            <a:r>
              <a:rPr lang="en-US" altLang="ko-KR" dirty="0"/>
              <a:t>N</a:t>
            </a:r>
            <a:r>
              <a:rPr lang="ko-KR" altLang="en-US" dirty="0"/>
              <a:t>명을 탐색</a:t>
            </a:r>
          </a:p>
          <a:p>
            <a:pPr lvl="1">
              <a:lnSpc>
                <a:spcPct val="110000"/>
              </a:lnSpc>
            </a:pPr>
            <a:r>
              <a:rPr lang="ko-KR" altLang="en-US" dirty="0"/>
              <a:t>추천한 이유를 설명</a:t>
            </a:r>
          </a:p>
        </p:txBody>
      </p:sp>
      <p:sp>
        <p:nvSpPr>
          <p:cNvPr id="2" name="제목 1"/>
          <p:cNvSpPr>
            <a:spLocks noGrp="1"/>
          </p:cNvSpPr>
          <p:nvPr>
            <p:ph type="title"/>
          </p:nvPr>
        </p:nvSpPr>
        <p:spPr/>
        <p:txBody>
          <a:bodyPr/>
          <a:lstStyle/>
          <a:p>
            <a:r>
              <a:rPr lang="ko-KR" altLang="en-US" dirty="0"/>
              <a:t>추천 시스템 개념</a:t>
            </a:r>
            <a:r>
              <a:rPr lang="en-US" altLang="ko-KR" dirty="0"/>
              <a:t>(1/2)</a:t>
            </a:r>
            <a:endParaRPr lang="ko-KR" altLang="en-US" dirty="0"/>
          </a:p>
        </p:txBody>
      </p:sp>
      <p:grpSp>
        <p:nvGrpSpPr>
          <p:cNvPr id="5" name="그룹 4"/>
          <p:cNvGrpSpPr/>
          <p:nvPr/>
        </p:nvGrpSpPr>
        <p:grpSpPr>
          <a:xfrm>
            <a:off x="598731" y="924030"/>
            <a:ext cx="274640" cy="274640"/>
            <a:chOff x="452321" y="908720"/>
            <a:chExt cx="274640" cy="274640"/>
          </a:xfrm>
        </p:grpSpPr>
        <p:sp>
          <p:nvSpPr>
            <p:cNvPr id="19" name="타원 18"/>
            <p:cNvSpPr/>
            <p:nvPr/>
          </p:nvSpPr>
          <p:spPr>
            <a:xfrm>
              <a:off x="45232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0" name="L 도형 19"/>
            <p:cNvSpPr/>
            <p:nvPr/>
          </p:nvSpPr>
          <p:spPr>
            <a:xfrm rot="13500000">
              <a:off x="51747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3" name="그룹 2"/>
          <p:cNvGrpSpPr/>
          <p:nvPr/>
        </p:nvGrpSpPr>
        <p:grpSpPr>
          <a:xfrm>
            <a:off x="598731" y="2880480"/>
            <a:ext cx="274640" cy="274640"/>
            <a:chOff x="452321" y="2492623"/>
            <a:chExt cx="274640" cy="274640"/>
          </a:xfrm>
        </p:grpSpPr>
        <p:sp>
          <p:nvSpPr>
            <p:cNvPr id="13" name="타원 12"/>
            <p:cNvSpPr/>
            <p:nvPr/>
          </p:nvSpPr>
          <p:spPr>
            <a:xfrm>
              <a:off x="452321" y="2492623"/>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4" name="L 도형 13"/>
            <p:cNvSpPr/>
            <p:nvPr/>
          </p:nvSpPr>
          <p:spPr>
            <a:xfrm rot="13500000">
              <a:off x="517479" y="2570219"/>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6" name="그룹 5"/>
          <p:cNvGrpSpPr/>
          <p:nvPr/>
        </p:nvGrpSpPr>
        <p:grpSpPr>
          <a:xfrm>
            <a:off x="598731" y="4149385"/>
            <a:ext cx="274640" cy="274640"/>
            <a:chOff x="452321" y="3895914"/>
            <a:chExt cx="274640" cy="274640"/>
          </a:xfrm>
        </p:grpSpPr>
        <p:sp>
          <p:nvSpPr>
            <p:cNvPr id="16" name="타원 15"/>
            <p:cNvSpPr/>
            <p:nvPr/>
          </p:nvSpPr>
          <p:spPr>
            <a:xfrm>
              <a:off x="452321" y="3895914"/>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7" name="L 도형 16"/>
            <p:cNvSpPr/>
            <p:nvPr/>
          </p:nvSpPr>
          <p:spPr>
            <a:xfrm rot="13500000">
              <a:off x="517479" y="3973510"/>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7" name="그룹 6">
            <a:extLst>
              <a:ext uri="{FF2B5EF4-FFF2-40B4-BE49-F238E27FC236}">
                <a16:creationId xmlns:a16="http://schemas.microsoft.com/office/drawing/2014/main" id="{B088B283-BE74-21A8-6C4B-D517F4B690EA}"/>
              </a:ext>
            </a:extLst>
          </p:cNvPr>
          <p:cNvGrpSpPr/>
          <p:nvPr/>
        </p:nvGrpSpPr>
        <p:grpSpPr>
          <a:xfrm>
            <a:off x="9992133" y="64682"/>
            <a:ext cx="2112872" cy="498584"/>
            <a:chOff x="7400480" y="64681"/>
            <a:chExt cx="2112872" cy="498584"/>
          </a:xfrm>
        </p:grpSpPr>
        <p:sp>
          <p:nvSpPr>
            <p:cNvPr id="8" name="TextBox 7">
              <a:extLst>
                <a:ext uri="{FF2B5EF4-FFF2-40B4-BE49-F238E27FC236}">
                  <a16:creationId xmlns:a16="http://schemas.microsoft.com/office/drawing/2014/main" id="{0D21820E-5E44-5ACE-E342-EB29CD3D59FC}"/>
                </a:ext>
              </a:extLst>
            </p:cNvPr>
            <p:cNvSpPr txBox="1"/>
            <p:nvPr/>
          </p:nvSpPr>
          <p:spPr>
            <a:xfrm>
              <a:off x="7400480" y="363530"/>
              <a:ext cx="2097755"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2. Recommendation Overview</a:t>
              </a:r>
              <a:endParaRPr lang="ko-KR" altLang="en-US" sz="1200" dirty="0">
                <a:solidFill>
                  <a:srgbClr val="164191"/>
                </a:solidFill>
                <a:latin typeface="+mn-ea"/>
                <a:cs typeface="Arial" panose="020B0604020202020204" pitchFamily="34" charset="0"/>
              </a:endParaRPr>
            </a:p>
          </p:txBody>
        </p:sp>
        <p:sp>
          <p:nvSpPr>
            <p:cNvPr id="9" name="내용 개체 틀 11">
              <a:extLst>
                <a:ext uri="{FF2B5EF4-FFF2-40B4-BE49-F238E27FC236}">
                  <a16:creationId xmlns:a16="http://schemas.microsoft.com/office/drawing/2014/main" id="{DF957F38-B828-5EAE-300F-2AAD229008A4}"/>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spTree>
    <p:extLst>
      <p:ext uri="{BB962C8B-B14F-4D97-AF65-F5344CB8AC3E}">
        <p14:creationId xmlns:p14="http://schemas.microsoft.com/office/powerpoint/2010/main" val="1905711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4294967295"/>
          </p:nvPr>
        </p:nvSpPr>
        <p:spPr>
          <a:xfrm>
            <a:off x="495507" y="1172750"/>
            <a:ext cx="10754535" cy="2443228"/>
          </a:xfrm>
          <a:prstGeom prst="rect">
            <a:avLst/>
          </a:prstGeom>
        </p:spPr>
        <p:txBody>
          <a:bodyPr/>
          <a:lstStyle/>
          <a:p>
            <a:pPr marL="0" indent="0">
              <a:buNone/>
            </a:pPr>
            <a:r>
              <a:rPr lang="en-US" altLang="ko-KR" sz="2133" dirty="0"/>
              <a:t>GCP instance : e2-medium / ubuntu / 50GB</a:t>
            </a:r>
          </a:p>
          <a:p>
            <a:pPr marL="0" indent="0">
              <a:buNone/>
            </a:pPr>
            <a:endParaRPr lang="en-US" altLang="ko-KR" sz="2133" dirty="0"/>
          </a:p>
          <a:p>
            <a:pPr marL="0" indent="0">
              <a:buNone/>
            </a:pPr>
            <a:r>
              <a:rPr lang="en-US" altLang="ko-KR" sz="2133" dirty="0"/>
              <a:t>https://docs.docker.com/engine/install/ubuntu/</a:t>
            </a:r>
          </a:p>
          <a:p>
            <a:pPr marL="0" indent="0">
              <a:buNone/>
            </a:pPr>
            <a:r>
              <a:rPr lang="en-US" altLang="ko-KR" sz="2133" dirty="0"/>
              <a:t>Installation</a:t>
            </a:r>
            <a:r>
              <a:rPr lang="ko-KR" altLang="en-US" sz="2133" dirty="0"/>
              <a:t> </a:t>
            </a:r>
            <a:r>
              <a:rPr lang="en-US" altLang="ko-KR" sz="2133" dirty="0"/>
              <a:t>methods</a:t>
            </a:r>
            <a:r>
              <a:rPr lang="ko-KR" altLang="en-US" sz="2133" dirty="0"/>
              <a:t> 내용 중 </a:t>
            </a:r>
            <a:r>
              <a:rPr lang="en-US" altLang="ko-KR" sz="2133" dirty="0"/>
              <a:t>2</a:t>
            </a:r>
            <a:r>
              <a:rPr lang="ko-KR" altLang="en-US" sz="2133" dirty="0"/>
              <a:t>번 </a:t>
            </a:r>
            <a:r>
              <a:rPr lang="en-US" altLang="ko-KR" sz="2133" dirty="0"/>
              <a:t>Install docker packages </a:t>
            </a:r>
            <a:r>
              <a:rPr lang="ko-KR" altLang="en-US" sz="2133" dirty="0"/>
              <a:t>까지만</a:t>
            </a:r>
            <a:endParaRPr lang="en-US" altLang="ko-KR" sz="2133" dirty="0"/>
          </a:p>
          <a:p>
            <a:pPr marL="0" indent="0">
              <a:buNone/>
            </a:pPr>
            <a:endParaRPr lang="en-US" altLang="ko-KR" sz="2133" dirty="0"/>
          </a:p>
          <a:p>
            <a:pPr marL="0" indent="0">
              <a:buNone/>
            </a:pPr>
            <a:r>
              <a:rPr lang="ko-KR" altLang="en-US" sz="2133" dirty="0"/>
              <a:t>설치 후 </a:t>
            </a:r>
            <a:endParaRPr lang="en-US" altLang="ko-KR" sz="2133" dirty="0"/>
          </a:p>
          <a:p>
            <a:pPr marL="0" indent="0">
              <a:buNone/>
            </a:pPr>
            <a:r>
              <a:rPr lang="en-US" altLang="ko-KR" sz="2133" dirty="0"/>
              <a:t>docker --version</a:t>
            </a:r>
            <a:endParaRPr lang="ko-KR" altLang="en-US" sz="2133" dirty="0"/>
          </a:p>
        </p:txBody>
      </p:sp>
      <p:pic>
        <p:nvPicPr>
          <p:cNvPr id="5" name="그림 4">
            <a:extLst>
              <a:ext uri="{FF2B5EF4-FFF2-40B4-BE49-F238E27FC236}">
                <a16:creationId xmlns:a16="http://schemas.microsoft.com/office/drawing/2014/main" id="{9FCC51D8-CA8B-99C5-0F33-E6E6508F7B3A}"/>
              </a:ext>
            </a:extLst>
          </p:cNvPr>
          <p:cNvPicPr>
            <a:picLocks noChangeAspect="1"/>
          </p:cNvPicPr>
          <p:nvPr/>
        </p:nvPicPr>
        <p:blipFill>
          <a:blip r:embed="rId2"/>
          <a:stretch>
            <a:fillRect/>
          </a:stretch>
        </p:blipFill>
        <p:spPr>
          <a:xfrm>
            <a:off x="5807969" y="2950760"/>
            <a:ext cx="4637137" cy="3664165"/>
          </a:xfrm>
          <a:prstGeom prst="rect">
            <a:avLst/>
          </a:prstGeom>
        </p:spPr>
      </p:pic>
      <p:sp>
        <p:nvSpPr>
          <p:cNvPr id="4" name="TextBox 3">
            <a:extLst>
              <a:ext uri="{FF2B5EF4-FFF2-40B4-BE49-F238E27FC236}">
                <a16:creationId xmlns:a16="http://schemas.microsoft.com/office/drawing/2014/main" id="{AD30198F-27AD-C764-1CC8-99068E57A00A}"/>
              </a:ext>
            </a:extLst>
          </p:cNvPr>
          <p:cNvSpPr txBox="1"/>
          <p:nvPr/>
        </p:nvSpPr>
        <p:spPr>
          <a:xfrm>
            <a:off x="518872" y="473102"/>
            <a:ext cx="11148481" cy="519886"/>
          </a:xfrm>
          <a:prstGeom prst="rect">
            <a:avLst/>
          </a:prstGeom>
          <a:noFill/>
          <a:ln>
            <a:solidFill>
              <a:sysClr val="window" lastClr="FFFFFF">
                <a:alpha val="0"/>
              </a:sysClr>
            </a:solidFill>
          </a:ln>
        </p:spPr>
        <p:txBody>
          <a:bodyPr wrap="square" lIns="0" tIns="0" rIns="0" bIns="0" rtlCol="0">
            <a:spAutoFit/>
          </a:bodyPr>
          <a:lstStyle>
            <a:defPPr>
              <a:defRPr lang="en-US"/>
            </a:defPPr>
            <a:lvl1pPr lvl="0" defTabSz="685766">
              <a:lnSpc>
                <a:spcPct val="110000"/>
              </a:lnSpc>
              <a:defRPr sz="2200" b="0" kern="0" spc="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cs typeface="Arial" panose="020B0604020202020204" pitchFamily="34" charset="0"/>
              </a:defRPr>
            </a:lvl1pPr>
          </a:lstStyle>
          <a:p>
            <a:pPr defTabSz="914309" latinLnBrk="0">
              <a:defRPr/>
            </a:pPr>
            <a:r>
              <a:rPr lang="ko-KR" altLang="en-US" sz="3200" spc="-100" dirty="0">
                <a:gradFill flip="none" rotWithShape="1">
                  <a:gsLst>
                    <a:gs pos="100000">
                      <a:srgbClr val="039BE7"/>
                    </a:gs>
                    <a:gs pos="11000">
                      <a:srgbClr val="0053A1"/>
                    </a:gs>
                  </a:gsLst>
                  <a:lin ang="10800000" scaled="1"/>
                  <a:tileRect/>
                </a:gradFill>
              </a:rPr>
              <a:t>실습환경 </a:t>
            </a:r>
            <a:r>
              <a:rPr lang="en-US" altLang="ko-KR" sz="3200" spc="-100" dirty="0">
                <a:gradFill flip="none" rotWithShape="1">
                  <a:gsLst>
                    <a:gs pos="100000">
                      <a:srgbClr val="039BE7"/>
                    </a:gs>
                    <a:gs pos="11000">
                      <a:srgbClr val="0053A1"/>
                    </a:gs>
                  </a:gsLst>
                  <a:lin ang="10800000" scaled="1"/>
                  <a:tileRect/>
                </a:gradFill>
              </a:rPr>
              <a:t>on </a:t>
            </a:r>
            <a:r>
              <a:rPr lang="en-US" altLang="ko-KR" sz="3200" spc="-100" dirty="0" err="1">
                <a:gradFill flip="none" rotWithShape="1">
                  <a:gsLst>
                    <a:gs pos="100000">
                      <a:srgbClr val="039BE7"/>
                    </a:gs>
                    <a:gs pos="11000">
                      <a:srgbClr val="0053A1"/>
                    </a:gs>
                  </a:gsLst>
                  <a:lin ang="10800000" scaled="1"/>
                  <a:tileRect/>
                </a:gradFill>
              </a:rPr>
              <a:t>gcp</a:t>
            </a:r>
            <a:r>
              <a:rPr lang="en-US" altLang="ko-KR" sz="3200" spc="-100" dirty="0">
                <a:gradFill flip="none" rotWithShape="1">
                  <a:gsLst>
                    <a:gs pos="100000">
                      <a:srgbClr val="039BE7"/>
                    </a:gs>
                    <a:gs pos="11000">
                      <a:srgbClr val="0053A1"/>
                    </a:gs>
                  </a:gsLst>
                  <a:lin ang="10800000" scaled="1"/>
                  <a:tileRect/>
                </a:gradFill>
              </a:rPr>
              <a:t>) docker </a:t>
            </a:r>
            <a:r>
              <a:rPr lang="ko-KR" altLang="en-US" sz="3200" spc="-100" dirty="0">
                <a:gradFill flip="none" rotWithShape="1">
                  <a:gsLst>
                    <a:gs pos="100000">
                      <a:srgbClr val="039BE7"/>
                    </a:gs>
                    <a:gs pos="11000">
                      <a:srgbClr val="0053A1"/>
                    </a:gs>
                  </a:gsLst>
                  <a:lin ang="10800000" scaled="1"/>
                  <a:tileRect/>
                </a:gradFill>
              </a:rPr>
              <a:t>설치</a:t>
            </a:r>
            <a:endParaRPr lang="en-US" altLang="ko-KR" sz="3100" dirty="0"/>
          </a:p>
        </p:txBody>
      </p:sp>
    </p:spTree>
    <p:extLst>
      <p:ext uri="{BB962C8B-B14F-4D97-AF65-F5344CB8AC3E}">
        <p14:creationId xmlns:p14="http://schemas.microsoft.com/office/powerpoint/2010/main" val="2121271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4852" y="5962536"/>
            <a:ext cx="4285147" cy="246221"/>
          </a:xfrm>
          <a:prstGeom prst="rect">
            <a:avLst/>
          </a:prstGeom>
          <a:noFill/>
        </p:spPr>
        <p:txBody>
          <a:bodyPr wrap="none" rtlCol="0">
            <a:spAutoFit/>
          </a:bodyPr>
          <a:lstStyle/>
          <a:p>
            <a:pPr defTabSz="913628">
              <a:defRPr/>
            </a:pPr>
            <a:r>
              <a:rPr lang="en-US" altLang="ko-KR" sz="1000" dirty="0">
                <a:solidFill>
                  <a:prstClr val="black"/>
                </a:solidFill>
                <a:latin typeface="맑은 고딕"/>
                <a:ea typeface="맑은 고딕" panose="020B0503020000020004" pitchFamily="50" charset="-127"/>
              </a:rPr>
              <a:t>(</a:t>
            </a:r>
            <a:r>
              <a:rPr lang="ko-KR" altLang="en-US" sz="1000" dirty="0">
                <a:solidFill>
                  <a:prstClr val="black"/>
                </a:solidFill>
                <a:latin typeface="맑은 고딕"/>
                <a:ea typeface="맑은 고딕" panose="020B0503020000020004" pitchFamily="50" charset="-127"/>
              </a:rPr>
              <a:t>출처</a:t>
            </a:r>
            <a:r>
              <a:rPr lang="en-US" altLang="ko-KR" sz="1000" dirty="0">
                <a:solidFill>
                  <a:prstClr val="black"/>
                </a:solidFill>
                <a:latin typeface="맑은 고딕"/>
                <a:ea typeface="맑은 고딕" panose="020B0503020000020004" pitchFamily="50" charset="-127"/>
              </a:rPr>
              <a:t>) Recommender Systems: From Achievements to Requirements</a:t>
            </a:r>
            <a:endParaRPr lang="ko-KR" altLang="en-US" sz="1000" dirty="0">
              <a:solidFill>
                <a:prstClr val="black"/>
              </a:solidFill>
              <a:latin typeface="맑은 고딕"/>
              <a:ea typeface="맑은 고딕" panose="020B0503020000020004" pitchFamily="50" charset="-127"/>
            </a:endParaRPr>
          </a:p>
        </p:txBody>
      </p:sp>
      <p:sp>
        <p:nvSpPr>
          <p:cNvPr id="3" name="제목 2"/>
          <p:cNvSpPr>
            <a:spLocks noGrp="1"/>
          </p:cNvSpPr>
          <p:nvPr>
            <p:ph type="title"/>
          </p:nvPr>
        </p:nvSpPr>
        <p:spPr>
          <a:prstGeom prst="rect">
            <a:avLst/>
          </a:prstGeom>
        </p:spPr>
        <p:txBody>
          <a:bodyPr/>
          <a:lstStyle/>
          <a:p>
            <a:pPr algn="l"/>
            <a:r>
              <a:rPr lang="ko-KR" altLang="en-US" dirty="0"/>
              <a:t>추천 시스템 개념</a:t>
            </a:r>
            <a:r>
              <a:rPr lang="en-US" altLang="ko-KR" dirty="0"/>
              <a:t>(2/2)</a:t>
            </a:r>
            <a:endParaRPr lang="ko-KR" altLang="en-US" dirty="0"/>
          </a:p>
        </p:txBody>
      </p:sp>
      <p:grpSp>
        <p:nvGrpSpPr>
          <p:cNvPr id="8" name="그룹 7"/>
          <p:cNvGrpSpPr/>
          <p:nvPr/>
        </p:nvGrpSpPr>
        <p:grpSpPr>
          <a:xfrm>
            <a:off x="2127607" y="1142572"/>
            <a:ext cx="7692139" cy="4716690"/>
            <a:chOff x="984606" y="1142572"/>
            <a:chExt cx="7692139" cy="471669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019"/>
            <a:stretch/>
          </p:blipFill>
          <p:spPr bwMode="auto">
            <a:xfrm>
              <a:off x="984606" y="1142572"/>
              <a:ext cx="7692139" cy="463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직사각형 6"/>
            <p:cNvSpPr/>
            <p:nvPr/>
          </p:nvSpPr>
          <p:spPr>
            <a:xfrm>
              <a:off x="6676008" y="5477522"/>
              <a:ext cx="1873188"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 name="그룹 1">
            <a:extLst>
              <a:ext uri="{FF2B5EF4-FFF2-40B4-BE49-F238E27FC236}">
                <a16:creationId xmlns:a16="http://schemas.microsoft.com/office/drawing/2014/main" id="{654AB7A7-765C-C074-0666-D02E878C1719}"/>
              </a:ext>
            </a:extLst>
          </p:cNvPr>
          <p:cNvGrpSpPr/>
          <p:nvPr/>
        </p:nvGrpSpPr>
        <p:grpSpPr>
          <a:xfrm>
            <a:off x="9992133" y="64682"/>
            <a:ext cx="2112872" cy="498584"/>
            <a:chOff x="7400480" y="64681"/>
            <a:chExt cx="2112872" cy="498584"/>
          </a:xfrm>
        </p:grpSpPr>
        <p:sp>
          <p:nvSpPr>
            <p:cNvPr id="6" name="TextBox 5">
              <a:extLst>
                <a:ext uri="{FF2B5EF4-FFF2-40B4-BE49-F238E27FC236}">
                  <a16:creationId xmlns:a16="http://schemas.microsoft.com/office/drawing/2014/main" id="{E31645B5-A39D-0395-A995-12033506336F}"/>
                </a:ext>
              </a:extLst>
            </p:cNvPr>
            <p:cNvSpPr txBox="1"/>
            <p:nvPr/>
          </p:nvSpPr>
          <p:spPr>
            <a:xfrm>
              <a:off x="7400480" y="363530"/>
              <a:ext cx="2097755"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2. Recommendation Overview</a:t>
              </a:r>
              <a:endParaRPr lang="ko-KR" altLang="en-US" sz="1200" dirty="0">
                <a:solidFill>
                  <a:srgbClr val="164191"/>
                </a:solidFill>
                <a:latin typeface="+mn-ea"/>
                <a:cs typeface="Arial" panose="020B0604020202020204" pitchFamily="34" charset="0"/>
              </a:endParaRPr>
            </a:p>
          </p:txBody>
        </p:sp>
        <p:sp>
          <p:nvSpPr>
            <p:cNvPr id="9" name="내용 개체 틀 11">
              <a:extLst>
                <a:ext uri="{FF2B5EF4-FFF2-40B4-BE49-F238E27FC236}">
                  <a16:creationId xmlns:a16="http://schemas.microsoft.com/office/drawing/2014/main" id="{8C4DE64A-0299-17F4-87E4-8DA830A2FB96}"/>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spTree>
    <p:extLst>
      <p:ext uri="{BB962C8B-B14F-4D97-AF65-F5344CB8AC3E}">
        <p14:creationId xmlns:p14="http://schemas.microsoft.com/office/powerpoint/2010/main" val="1334849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내용 개체 틀 2"/>
          <p:cNvSpPr>
            <a:spLocks noGrp="1"/>
          </p:cNvSpPr>
          <p:nvPr>
            <p:ph type="body" idx="1"/>
          </p:nvPr>
        </p:nvSpPr>
        <p:spPr>
          <a:prstGeom prst="rect">
            <a:avLst/>
          </a:prstGeom>
        </p:spPr>
        <p:txBody>
          <a:bodyPr>
            <a:normAutofit/>
          </a:bodyPr>
          <a:lstStyle/>
          <a:p>
            <a:r>
              <a:rPr lang="ko-KR" altLang="en-US" dirty="0"/>
              <a:t>수집 정보에 따른 분류</a:t>
            </a:r>
            <a:endParaRPr lang="en-US" altLang="ko-KR" dirty="0"/>
          </a:p>
          <a:p>
            <a:pPr lvl="1"/>
            <a:r>
              <a:rPr lang="en-US" altLang="ko-KR" b="1" dirty="0"/>
              <a:t>Explicit</a:t>
            </a:r>
            <a:r>
              <a:rPr lang="en-US" altLang="ko-KR" dirty="0"/>
              <a:t> feedback : item</a:t>
            </a:r>
            <a:r>
              <a:rPr lang="ko-KR" altLang="en-US" dirty="0"/>
              <a:t>의 구체적인 점수를 수집할 수 있는 환경</a:t>
            </a:r>
            <a:endParaRPr lang="en-US" altLang="ko-KR" dirty="0"/>
          </a:p>
          <a:p>
            <a:pPr lvl="2"/>
            <a:r>
              <a:rPr lang="ko-KR" altLang="en-US" dirty="0"/>
              <a:t>사용자가 얼마나 이 </a:t>
            </a:r>
            <a:r>
              <a:rPr lang="en-US" altLang="ko-KR" dirty="0"/>
              <a:t>item</a:t>
            </a:r>
            <a:r>
              <a:rPr lang="ko-KR" altLang="en-US" dirty="0"/>
              <a:t>에 호감이 있는지를 수치로 </a:t>
            </a:r>
            <a:r>
              <a:rPr lang="en-US" altLang="ko-KR" dirty="0"/>
              <a:t>feedback </a:t>
            </a:r>
            <a:r>
              <a:rPr lang="ko-KR" altLang="en-US" dirty="0"/>
              <a:t>제공</a:t>
            </a:r>
            <a:br>
              <a:rPr lang="en-US" altLang="ko-KR" dirty="0"/>
            </a:br>
            <a:r>
              <a:rPr lang="en-US" altLang="ko-KR" dirty="0" err="1"/>
              <a:t>E</a:t>
            </a:r>
            <a:r>
              <a:rPr lang="en-US" altLang="ko-KR" sz="2000" dirty="0" err="1"/>
              <a:t>g.</a:t>
            </a:r>
            <a:r>
              <a:rPr lang="en-US" altLang="ko-KR" sz="2000" dirty="0"/>
              <a:t>) </a:t>
            </a:r>
            <a:r>
              <a:rPr lang="ko-KR" altLang="en-US" sz="2000" dirty="0"/>
              <a:t>영화 별점 </a:t>
            </a:r>
            <a:r>
              <a:rPr lang="en-US" altLang="ko-KR" sz="2000" dirty="0"/>
              <a:t>1~5</a:t>
            </a:r>
            <a:r>
              <a:rPr lang="ko-KR" altLang="en-US" sz="2000" dirty="0"/>
              <a:t>점</a:t>
            </a:r>
            <a:endParaRPr lang="en-US" altLang="ko-KR" sz="2000" dirty="0"/>
          </a:p>
          <a:p>
            <a:pPr lvl="1"/>
            <a:r>
              <a:rPr lang="en-US" altLang="ko-KR" b="1" dirty="0"/>
              <a:t>Implicit</a:t>
            </a:r>
            <a:r>
              <a:rPr lang="en-US" altLang="ko-KR" dirty="0"/>
              <a:t> feedback : item</a:t>
            </a:r>
            <a:r>
              <a:rPr lang="ko-KR" altLang="en-US" dirty="0"/>
              <a:t>에 대한 구체적인 호감도 수집이 어려운 경우</a:t>
            </a:r>
            <a:endParaRPr lang="en-US" altLang="ko-KR" dirty="0"/>
          </a:p>
          <a:p>
            <a:pPr lvl="2"/>
            <a:r>
              <a:rPr lang="ko-KR" altLang="en-US" dirty="0"/>
              <a:t>사용자의 간접 정보</a:t>
            </a:r>
            <a:r>
              <a:rPr lang="en-US" altLang="ko-KR" dirty="0"/>
              <a:t>(</a:t>
            </a:r>
            <a:r>
              <a:rPr lang="ko-KR" altLang="en-US" dirty="0"/>
              <a:t>구매 여부</a:t>
            </a:r>
            <a:r>
              <a:rPr lang="en-US" altLang="ko-KR" dirty="0"/>
              <a:t>, </a:t>
            </a:r>
            <a:r>
              <a:rPr lang="ko-KR" altLang="en-US" dirty="0"/>
              <a:t>조회</a:t>
            </a:r>
            <a:r>
              <a:rPr lang="en-US" altLang="ko-KR" dirty="0"/>
              <a:t>)</a:t>
            </a:r>
            <a:r>
              <a:rPr lang="ko-KR" altLang="en-US" dirty="0"/>
              <a:t>만을 수집하여 간접 정보 제공</a:t>
            </a:r>
            <a:br>
              <a:rPr lang="en-US" altLang="ko-KR" dirty="0"/>
            </a:br>
            <a:r>
              <a:rPr lang="en-US" altLang="ko-KR" sz="2000" dirty="0" err="1"/>
              <a:t>Eg.</a:t>
            </a:r>
            <a:r>
              <a:rPr lang="en-US" altLang="ko-KR" sz="2000" dirty="0"/>
              <a:t>) </a:t>
            </a:r>
            <a:r>
              <a:rPr lang="en-US" altLang="ko-KR" sz="2000" dirty="0" err="1"/>
              <a:t>youtube</a:t>
            </a:r>
            <a:r>
              <a:rPr lang="en-US" altLang="ko-KR" sz="2000" dirty="0"/>
              <a:t> </a:t>
            </a:r>
            <a:r>
              <a:rPr lang="ko-KR" altLang="en-US" sz="2000" dirty="0"/>
              <a:t>영상</a:t>
            </a:r>
            <a:r>
              <a:rPr lang="en-US" altLang="ko-KR" sz="2000" dirty="0"/>
              <a:t>,</a:t>
            </a:r>
            <a:r>
              <a:rPr lang="ko-KR" altLang="en-US" sz="2000" dirty="0"/>
              <a:t> </a:t>
            </a:r>
            <a:r>
              <a:rPr lang="en-US" altLang="ko-KR" sz="2000" dirty="0"/>
              <a:t>Music </a:t>
            </a:r>
            <a:r>
              <a:rPr lang="ko-KR" altLang="en-US" sz="2000" dirty="0"/>
              <a:t>재생</a:t>
            </a:r>
            <a:r>
              <a:rPr lang="en-US" altLang="ko-KR" sz="2000" dirty="0"/>
              <a:t> </a:t>
            </a:r>
            <a:r>
              <a:rPr lang="ko-KR" altLang="en-US" sz="2000" dirty="0"/>
              <a:t> </a:t>
            </a:r>
            <a:endParaRPr lang="en-US" altLang="ko-KR" sz="2000" dirty="0"/>
          </a:p>
          <a:p>
            <a:endParaRPr lang="en-US" altLang="ko-KR" dirty="0"/>
          </a:p>
          <a:p>
            <a:r>
              <a:rPr lang="ko-KR" altLang="en-US" dirty="0"/>
              <a:t>알고리즘 방법에 따른 분류</a:t>
            </a:r>
            <a:endParaRPr lang="en-US" altLang="ko-KR" dirty="0"/>
          </a:p>
          <a:p>
            <a:pPr lvl="1"/>
            <a:r>
              <a:rPr lang="en-US" altLang="ko-KR" b="1" dirty="0"/>
              <a:t>Association Rule</a:t>
            </a:r>
            <a:r>
              <a:rPr lang="en-US" altLang="ko-KR" dirty="0"/>
              <a:t>(</a:t>
            </a:r>
            <a:r>
              <a:rPr lang="ko-KR" altLang="en-US" dirty="0"/>
              <a:t>연관 규칙</a:t>
            </a:r>
            <a:r>
              <a:rPr lang="en-US" altLang="ko-KR" dirty="0"/>
              <a:t>, </a:t>
            </a:r>
            <a:r>
              <a:rPr lang="ko-KR" altLang="en-US" dirty="0"/>
              <a:t>장바구니 분석</a:t>
            </a:r>
            <a:r>
              <a:rPr lang="en-US" altLang="ko-KR" dirty="0"/>
              <a:t>)</a:t>
            </a:r>
          </a:p>
          <a:p>
            <a:pPr lvl="1"/>
            <a:r>
              <a:rPr lang="en-US" altLang="ko-KR" b="1" dirty="0"/>
              <a:t>Contents-based Filtering</a:t>
            </a:r>
            <a:r>
              <a:rPr lang="en-US" altLang="ko-KR" dirty="0"/>
              <a:t>(</a:t>
            </a:r>
            <a:r>
              <a:rPr lang="ko-KR" altLang="en-US" dirty="0"/>
              <a:t>컨텐츠 기반 추천</a:t>
            </a:r>
            <a:r>
              <a:rPr lang="en-US" altLang="ko-KR" dirty="0"/>
              <a:t>)</a:t>
            </a:r>
          </a:p>
          <a:p>
            <a:pPr lvl="1"/>
            <a:r>
              <a:rPr lang="en-US" altLang="ko-KR" b="1" dirty="0"/>
              <a:t>Collaborative Filtering</a:t>
            </a:r>
            <a:r>
              <a:rPr lang="en-US" altLang="ko-KR" dirty="0"/>
              <a:t>(</a:t>
            </a:r>
            <a:r>
              <a:rPr lang="ko-KR" altLang="en-US" dirty="0"/>
              <a:t>협업 필터링</a:t>
            </a:r>
            <a:r>
              <a:rPr lang="en-US" altLang="ko-KR" dirty="0"/>
              <a:t>)</a:t>
            </a:r>
          </a:p>
          <a:p>
            <a:pPr lvl="2"/>
            <a:r>
              <a:rPr lang="en-US" altLang="ko-KR" dirty="0"/>
              <a:t>Memory-based : User based, Item based</a:t>
            </a:r>
          </a:p>
          <a:p>
            <a:pPr lvl="2"/>
            <a:r>
              <a:rPr lang="en-US" altLang="ko-KR" dirty="0"/>
              <a:t>Model-based : Matrix Factorization(ALS)</a:t>
            </a:r>
          </a:p>
          <a:p>
            <a:pPr lvl="1"/>
            <a:endParaRPr lang="en-US" altLang="ko-KR" dirty="0"/>
          </a:p>
          <a:p>
            <a:pPr lvl="1"/>
            <a:endParaRPr lang="en-US" altLang="ko-KR" dirty="0"/>
          </a:p>
        </p:txBody>
      </p:sp>
      <p:sp>
        <p:nvSpPr>
          <p:cNvPr id="3" name="제목 2"/>
          <p:cNvSpPr>
            <a:spLocks noGrp="1"/>
          </p:cNvSpPr>
          <p:nvPr>
            <p:ph type="title"/>
          </p:nvPr>
        </p:nvSpPr>
        <p:spPr/>
        <p:txBody>
          <a:bodyPr/>
          <a:lstStyle/>
          <a:p>
            <a:r>
              <a:rPr lang="ko-KR" altLang="en-US" dirty="0"/>
              <a:t>추천 시스템 분류</a:t>
            </a:r>
          </a:p>
        </p:txBody>
      </p:sp>
      <p:grpSp>
        <p:nvGrpSpPr>
          <p:cNvPr id="10" name="그룹 9"/>
          <p:cNvGrpSpPr/>
          <p:nvPr/>
        </p:nvGrpSpPr>
        <p:grpSpPr>
          <a:xfrm>
            <a:off x="609002" y="892131"/>
            <a:ext cx="274640" cy="274640"/>
            <a:chOff x="452321" y="908720"/>
            <a:chExt cx="274640" cy="274640"/>
          </a:xfrm>
        </p:grpSpPr>
        <p:sp>
          <p:nvSpPr>
            <p:cNvPr id="11" name="타원 10"/>
            <p:cNvSpPr/>
            <p:nvPr/>
          </p:nvSpPr>
          <p:spPr>
            <a:xfrm>
              <a:off x="45232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2" name="L 도형 11"/>
            <p:cNvSpPr/>
            <p:nvPr/>
          </p:nvSpPr>
          <p:spPr>
            <a:xfrm rot="13500000">
              <a:off x="51747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20" name="그룹 19"/>
          <p:cNvGrpSpPr/>
          <p:nvPr/>
        </p:nvGrpSpPr>
        <p:grpSpPr>
          <a:xfrm>
            <a:off x="609002" y="3475359"/>
            <a:ext cx="274640" cy="274640"/>
            <a:chOff x="452321" y="908720"/>
            <a:chExt cx="274640" cy="274640"/>
          </a:xfrm>
        </p:grpSpPr>
        <p:sp>
          <p:nvSpPr>
            <p:cNvPr id="21" name="타원 20"/>
            <p:cNvSpPr/>
            <p:nvPr/>
          </p:nvSpPr>
          <p:spPr>
            <a:xfrm>
              <a:off x="45232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2" name="L 도형 21"/>
            <p:cNvSpPr/>
            <p:nvPr/>
          </p:nvSpPr>
          <p:spPr>
            <a:xfrm rot="13500000">
              <a:off x="51747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2" name="그룹 1">
            <a:extLst>
              <a:ext uri="{FF2B5EF4-FFF2-40B4-BE49-F238E27FC236}">
                <a16:creationId xmlns:a16="http://schemas.microsoft.com/office/drawing/2014/main" id="{33A7D8E0-9663-3EF2-C73E-C5483EA42233}"/>
              </a:ext>
            </a:extLst>
          </p:cNvPr>
          <p:cNvGrpSpPr/>
          <p:nvPr/>
        </p:nvGrpSpPr>
        <p:grpSpPr>
          <a:xfrm>
            <a:off x="9992133" y="64682"/>
            <a:ext cx="2112872" cy="498584"/>
            <a:chOff x="7400480" y="64681"/>
            <a:chExt cx="2112872" cy="498584"/>
          </a:xfrm>
        </p:grpSpPr>
        <p:sp>
          <p:nvSpPr>
            <p:cNvPr id="4" name="TextBox 3">
              <a:extLst>
                <a:ext uri="{FF2B5EF4-FFF2-40B4-BE49-F238E27FC236}">
                  <a16:creationId xmlns:a16="http://schemas.microsoft.com/office/drawing/2014/main" id="{E0485028-217F-10F4-7BE5-BFD497F9DEE2}"/>
                </a:ext>
              </a:extLst>
            </p:cNvPr>
            <p:cNvSpPr txBox="1"/>
            <p:nvPr/>
          </p:nvSpPr>
          <p:spPr>
            <a:xfrm>
              <a:off x="7400480" y="363530"/>
              <a:ext cx="2097755"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2. Recommendation Overview</a:t>
              </a:r>
              <a:endParaRPr lang="ko-KR" altLang="en-US" sz="1200" dirty="0">
                <a:solidFill>
                  <a:srgbClr val="164191"/>
                </a:solidFill>
                <a:latin typeface="+mn-ea"/>
                <a:cs typeface="Arial" panose="020B0604020202020204" pitchFamily="34" charset="0"/>
              </a:endParaRPr>
            </a:p>
          </p:txBody>
        </p:sp>
        <p:sp>
          <p:nvSpPr>
            <p:cNvPr id="5" name="내용 개체 틀 11">
              <a:extLst>
                <a:ext uri="{FF2B5EF4-FFF2-40B4-BE49-F238E27FC236}">
                  <a16:creationId xmlns:a16="http://schemas.microsoft.com/office/drawing/2014/main" id="{E310EB1E-31B2-664C-A861-B7B0E3CB3761}"/>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spTree>
    <p:extLst>
      <p:ext uri="{BB962C8B-B14F-4D97-AF65-F5344CB8AC3E}">
        <p14:creationId xmlns:p14="http://schemas.microsoft.com/office/powerpoint/2010/main" val="2959257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t>3. Association Rule &amp;</a:t>
            </a:r>
            <a:br>
              <a:rPr lang="en-US" altLang="ko-KR" dirty="0"/>
            </a:br>
            <a:r>
              <a:rPr lang="en-US" altLang="ko-KR" dirty="0"/>
              <a:t>   Collaborative Filtering</a:t>
            </a:r>
          </a:p>
        </p:txBody>
      </p:sp>
    </p:spTree>
    <p:extLst>
      <p:ext uri="{BB962C8B-B14F-4D97-AF65-F5344CB8AC3E}">
        <p14:creationId xmlns:p14="http://schemas.microsoft.com/office/powerpoint/2010/main" val="264548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8814" y="5626446"/>
            <a:ext cx="6336991" cy="461665"/>
          </a:xfrm>
          <a:prstGeom prst="rect">
            <a:avLst/>
          </a:prstGeom>
          <a:noFill/>
        </p:spPr>
        <p:txBody>
          <a:bodyPr wrap="none" rtlCol="0">
            <a:spAutoFit/>
          </a:bodyPr>
          <a:lstStyle/>
          <a:p>
            <a:pPr defTabSz="913628">
              <a:defRPr/>
            </a:pPr>
            <a:r>
              <a:rPr lang="en-US" altLang="ko-KR" sz="2400" dirty="0">
                <a:solidFill>
                  <a:srgbClr val="C00000"/>
                </a:solidFill>
                <a:latin typeface="+mn-ea"/>
              </a:rPr>
              <a:t>“</a:t>
            </a:r>
            <a:r>
              <a:rPr lang="ko-KR" altLang="en-US" sz="2400" dirty="0">
                <a:solidFill>
                  <a:srgbClr val="C00000"/>
                </a:solidFill>
                <a:latin typeface="+mn-ea"/>
              </a:rPr>
              <a:t>기저귀를 사러 온 아저씨들이 맥주도 사네</a:t>
            </a:r>
            <a:r>
              <a:rPr lang="en-US" altLang="ko-KR" sz="2400" dirty="0">
                <a:solidFill>
                  <a:srgbClr val="C00000"/>
                </a:solidFill>
                <a:latin typeface="+mn-ea"/>
              </a:rPr>
              <a:t>?”</a:t>
            </a:r>
            <a:endParaRPr lang="ko-KR" altLang="en-US" sz="2400" dirty="0">
              <a:solidFill>
                <a:srgbClr val="C00000"/>
              </a:solidFill>
              <a:latin typeface="+mn-ea"/>
            </a:endParaRPr>
          </a:p>
        </p:txBody>
      </p:sp>
      <p:sp>
        <p:nvSpPr>
          <p:cNvPr id="5" name="모서리가 둥근 사각형 설명선 4"/>
          <p:cNvSpPr/>
          <p:nvPr/>
        </p:nvSpPr>
        <p:spPr>
          <a:xfrm>
            <a:off x="2039646" y="5533242"/>
            <a:ext cx="6237154" cy="648072"/>
          </a:xfrm>
          <a:prstGeom prst="wedgeRoundRectCallout">
            <a:avLst>
              <a:gd name="adj1" fmla="val 58533"/>
              <a:gd name="adj2" fmla="val 4402"/>
              <a:gd name="adj3" fmla="val 16667"/>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28">
              <a:defRPr/>
            </a:pPr>
            <a:endParaRPr lang="ko-KR" altLang="en-US" dirty="0">
              <a:solidFill>
                <a:prstClr val="white"/>
              </a:solidFill>
              <a:latin typeface="+mn-ea"/>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3855" y="4884681"/>
            <a:ext cx="1903444" cy="142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텍스트 개체 틀 6"/>
          <p:cNvSpPr>
            <a:spLocks noGrp="1"/>
          </p:cNvSpPr>
          <p:nvPr>
            <p:ph type="body" idx="1"/>
          </p:nvPr>
        </p:nvSpPr>
        <p:spPr>
          <a:xfrm>
            <a:off x="1728163" y="908738"/>
            <a:ext cx="8787113" cy="3681926"/>
          </a:xfrm>
        </p:spPr>
        <p:txBody>
          <a:bodyPr/>
          <a:lstStyle/>
          <a:p>
            <a:pPr>
              <a:lnSpc>
                <a:spcPct val="120000"/>
              </a:lnSpc>
            </a:pPr>
            <a:r>
              <a:rPr lang="ko-KR" altLang="en-US" dirty="0"/>
              <a:t>연관규칙 </a:t>
            </a:r>
            <a:r>
              <a:rPr lang="en-US" altLang="ko-KR" dirty="0"/>
              <a:t>(Association Rule)</a:t>
            </a:r>
            <a:r>
              <a:rPr lang="ko-KR" altLang="en-US" dirty="0"/>
              <a:t>의 개념</a:t>
            </a:r>
          </a:p>
          <a:p>
            <a:pPr lvl="1">
              <a:lnSpc>
                <a:spcPct val="120000"/>
              </a:lnSpc>
            </a:pPr>
            <a:r>
              <a:rPr lang="ko-KR" altLang="en-US" dirty="0"/>
              <a:t>대규모 데이터 항목들간의 </a:t>
            </a:r>
            <a:r>
              <a:rPr lang="ko-KR" altLang="en-US" b="1" dirty="0">
                <a:solidFill>
                  <a:srgbClr val="C00000"/>
                </a:solidFill>
              </a:rPr>
              <a:t>유용한</a:t>
            </a:r>
            <a:r>
              <a:rPr lang="ko-KR" altLang="en-US" dirty="0"/>
              <a:t> 연관규칙</a:t>
            </a:r>
            <a:r>
              <a:rPr lang="en-US" altLang="ko-KR" dirty="0"/>
              <a:t>(Association Rule)</a:t>
            </a:r>
            <a:r>
              <a:rPr lang="ko-KR" altLang="en-US" dirty="0"/>
              <a:t>을 발견</a:t>
            </a:r>
          </a:p>
          <a:p>
            <a:pPr lvl="1">
              <a:lnSpc>
                <a:spcPct val="120000"/>
              </a:lnSpc>
            </a:pPr>
            <a:r>
              <a:rPr lang="ko-KR" altLang="en-US" dirty="0"/>
              <a:t>연관 규칙</a:t>
            </a:r>
            <a:r>
              <a:rPr lang="en-US" altLang="ko-KR" dirty="0"/>
              <a:t>: </a:t>
            </a:r>
            <a:r>
              <a:rPr lang="ko-KR" altLang="en-US" dirty="0"/>
              <a:t>상품을 구매하거나 서비스를 받는 등의 일련의 거래나 사건들의 연관성에 대한 규칙</a:t>
            </a:r>
          </a:p>
          <a:p>
            <a:pPr lvl="1">
              <a:lnSpc>
                <a:spcPct val="120000"/>
              </a:lnSpc>
            </a:pPr>
            <a:r>
              <a:rPr lang="ko-KR" altLang="en-US" dirty="0"/>
              <a:t>상품 또는 서비스간의 관계를 살펴보고</a:t>
            </a:r>
            <a:r>
              <a:rPr lang="en-US" altLang="ko-KR" dirty="0"/>
              <a:t>, </a:t>
            </a:r>
            <a:r>
              <a:rPr lang="ko-KR" altLang="en-US" dirty="0"/>
              <a:t>거래 데이터베이스로부터 유용한 규칙을 찾아내고자 할 때 이용 </a:t>
            </a:r>
          </a:p>
          <a:p>
            <a:pPr lvl="1">
              <a:lnSpc>
                <a:spcPct val="120000"/>
              </a:lnSpc>
            </a:pPr>
            <a:r>
              <a:rPr lang="ko-KR" altLang="en-US" dirty="0"/>
              <a:t>각각의 </a:t>
            </a:r>
            <a:r>
              <a:rPr lang="ko-KR" altLang="en-US" b="1" dirty="0">
                <a:solidFill>
                  <a:srgbClr val="C00000"/>
                </a:solidFill>
              </a:rPr>
              <a:t>서비스를  구성</a:t>
            </a:r>
            <a:r>
              <a:rPr lang="en-US" altLang="ko-KR" dirty="0"/>
              <a:t>(</a:t>
            </a:r>
            <a:r>
              <a:rPr lang="ko-KR" altLang="en-US" dirty="0"/>
              <a:t>포함</a:t>
            </a:r>
            <a:r>
              <a:rPr lang="en-US" altLang="ko-KR" dirty="0"/>
              <a:t>) </a:t>
            </a:r>
            <a:r>
              <a:rPr lang="ko-KR" altLang="en-US" dirty="0"/>
              <a:t>하는 </a:t>
            </a:r>
            <a:r>
              <a:rPr lang="en-US" altLang="ko-KR" b="1" dirty="0">
                <a:solidFill>
                  <a:srgbClr val="C00000"/>
                </a:solidFill>
              </a:rPr>
              <a:t>Action/Item</a:t>
            </a:r>
            <a:r>
              <a:rPr lang="en-US" altLang="ko-KR" dirty="0"/>
              <a:t> </a:t>
            </a:r>
            <a:r>
              <a:rPr lang="ko-KR" altLang="en-US" dirty="0"/>
              <a:t>들에 대한 연관성을 발견</a:t>
            </a:r>
          </a:p>
          <a:p>
            <a:pPr lvl="2">
              <a:lnSpc>
                <a:spcPct val="120000"/>
              </a:lnSpc>
            </a:pPr>
            <a:r>
              <a:rPr lang="ko-KR" altLang="en-US" dirty="0"/>
              <a:t>“</a:t>
            </a:r>
            <a:r>
              <a:rPr lang="en-US" altLang="ko-KR" dirty="0"/>
              <a:t>If ~ then ~” </a:t>
            </a:r>
            <a:r>
              <a:rPr lang="ko-KR" altLang="en-US" dirty="0"/>
              <a:t>형태의 간단하고 명확한 규칙들을 생성 </a:t>
            </a:r>
          </a:p>
          <a:p>
            <a:pPr lvl="2">
              <a:lnSpc>
                <a:spcPct val="120000"/>
              </a:lnSpc>
            </a:pPr>
            <a:r>
              <a:rPr lang="ko-KR" altLang="en-US" dirty="0"/>
              <a:t>이해하기가 쉽고 명료하며 실질적으로 적용하기 쉬움 </a:t>
            </a:r>
          </a:p>
          <a:p>
            <a:pPr lvl="2">
              <a:lnSpc>
                <a:spcPct val="120000"/>
              </a:lnSpc>
            </a:pPr>
            <a:r>
              <a:rPr lang="ko-KR" altLang="en-US" dirty="0"/>
              <a:t>데이터로부터 계산 된 연관 규칙들은 확률에 근거</a:t>
            </a:r>
          </a:p>
        </p:txBody>
      </p:sp>
      <p:sp>
        <p:nvSpPr>
          <p:cNvPr id="12" name="제목 11"/>
          <p:cNvSpPr>
            <a:spLocks noGrp="1"/>
          </p:cNvSpPr>
          <p:nvPr>
            <p:ph type="title"/>
          </p:nvPr>
        </p:nvSpPr>
        <p:spPr/>
        <p:txBody>
          <a:bodyPr/>
          <a:lstStyle/>
          <a:p>
            <a:r>
              <a:rPr lang="ko-KR" altLang="en-US" dirty="0"/>
              <a:t>연관분석</a:t>
            </a:r>
            <a:r>
              <a:rPr lang="en-US" altLang="ko-KR" dirty="0"/>
              <a:t>(1/2)</a:t>
            </a:r>
            <a:endParaRPr lang="ko-KR" altLang="en-US" dirty="0"/>
          </a:p>
        </p:txBody>
      </p:sp>
      <p:grpSp>
        <p:nvGrpSpPr>
          <p:cNvPr id="11" name="그룹 10"/>
          <p:cNvGrpSpPr/>
          <p:nvPr/>
        </p:nvGrpSpPr>
        <p:grpSpPr>
          <a:xfrm>
            <a:off x="1595321" y="933174"/>
            <a:ext cx="274640" cy="274640"/>
            <a:chOff x="452321" y="908720"/>
            <a:chExt cx="274640" cy="274640"/>
          </a:xfrm>
        </p:grpSpPr>
        <p:sp>
          <p:nvSpPr>
            <p:cNvPr id="13" name="타원 12"/>
            <p:cNvSpPr/>
            <p:nvPr/>
          </p:nvSpPr>
          <p:spPr>
            <a:xfrm>
              <a:off x="45232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7" name="L 도형 16"/>
            <p:cNvSpPr/>
            <p:nvPr/>
          </p:nvSpPr>
          <p:spPr>
            <a:xfrm rot="13500000">
              <a:off x="51747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14" name="그룹 13"/>
          <p:cNvGrpSpPr/>
          <p:nvPr/>
        </p:nvGrpSpPr>
        <p:grpSpPr>
          <a:xfrm>
            <a:off x="10603348" y="64682"/>
            <a:ext cx="1491380" cy="498584"/>
            <a:chOff x="8021972" y="64681"/>
            <a:chExt cx="1491380" cy="498584"/>
          </a:xfrm>
        </p:grpSpPr>
        <p:sp>
          <p:nvSpPr>
            <p:cNvPr id="15" name="TextBox 14"/>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16" name="내용 개체 틀 11"/>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333025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p:cNvSpPr>
            <a:spLocks noGrp="1"/>
          </p:cNvSpPr>
          <p:nvPr>
            <p:ph type="body" idx="1"/>
          </p:nvPr>
        </p:nvSpPr>
        <p:spPr>
          <a:xfrm>
            <a:off x="720200" y="908737"/>
            <a:ext cx="10601921" cy="5436591"/>
          </a:xfrm>
        </p:spPr>
        <p:txBody>
          <a:bodyPr/>
          <a:lstStyle/>
          <a:p>
            <a:r>
              <a:rPr lang="en-US" altLang="ko-KR" dirty="0"/>
              <a:t>Motive</a:t>
            </a:r>
          </a:p>
          <a:p>
            <a:pPr lvl="1"/>
            <a:r>
              <a:rPr lang="ko-KR" altLang="en-US" dirty="0"/>
              <a:t>동시에 구매될 가능성이 큰 상품들을 찾아냄으로써 시장 바구니 안의 구매물품 사이의 </a:t>
            </a:r>
            <a:r>
              <a:rPr lang="en-US" altLang="ko-KR" b="1" dirty="0">
                <a:solidFill>
                  <a:srgbClr val="C00000"/>
                </a:solidFill>
              </a:rPr>
              <a:t>“</a:t>
            </a:r>
            <a:r>
              <a:rPr lang="ko-KR" altLang="en-US" b="1" dirty="0">
                <a:solidFill>
                  <a:srgbClr val="C00000"/>
                </a:solidFill>
              </a:rPr>
              <a:t>연관</a:t>
            </a:r>
            <a:r>
              <a:rPr lang="en-US" altLang="ko-KR" b="1" dirty="0">
                <a:solidFill>
                  <a:srgbClr val="C00000"/>
                </a:solidFill>
              </a:rPr>
              <a:t> </a:t>
            </a:r>
            <a:r>
              <a:rPr lang="ko-KR" altLang="en-US" b="1" dirty="0">
                <a:solidFill>
                  <a:srgbClr val="C00000"/>
                </a:solidFill>
              </a:rPr>
              <a:t>관계</a:t>
            </a:r>
            <a:r>
              <a:rPr lang="en-US" altLang="ko-KR" b="1" dirty="0">
                <a:solidFill>
                  <a:srgbClr val="C00000"/>
                </a:solidFill>
              </a:rPr>
              <a:t>”</a:t>
            </a:r>
            <a:r>
              <a:rPr lang="ko-KR" altLang="en-US" dirty="0"/>
              <a:t>를 알아본다는 뜻</a:t>
            </a:r>
          </a:p>
          <a:p>
            <a:pPr lvl="1"/>
            <a:r>
              <a:rPr lang="ko-KR" altLang="en-US" dirty="0"/>
              <a:t>장바구니 분석</a:t>
            </a:r>
            <a:r>
              <a:rPr lang="en-US" altLang="ko-KR" dirty="0"/>
              <a:t>(Market Basket Analysis) </a:t>
            </a:r>
            <a:r>
              <a:rPr lang="ko-KR" altLang="en-US" dirty="0"/>
              <a:t>또는 친화성 분석 </a:t>
            </a:r>
            <a:r>
              <a:rPr lang="en-US" altLang="ko-KR" dirty="0"/>
              <a:t>(Affinity Analysis)</a:t>
            </a:r>
            <a:r>
              <a:rPr lang="ko-KR" altLang="en-US" dirty="0"/>
              <a:t>이라고도 함 </a:t>
            </a:r>
          </a:p>
          <a:p>
            <a:pPr lvl="1"/>
            <a:r>
              <a:rPr lang="en-US" altLang="ko-KR" dirty="0"/>
              <a:t>Data: Action Id-Contents List related to action id</a:t>
            </a:r>
            <a:br>
              <a:rPr lang="en-US" altLang="ko-KR" dirty="0"/>
            </a:br>
            <a:r>
              <a:rPr lang="en-US" altLang="ko-KR" dirty="0"/>
              <a:t>Eg) </a:t>
            </a:r>
            <a:r>
              <a:rPr lang="ko-KR" altLang="en-US" dirty="0"/>
              <a:t>구매 번호</a:t>
            </a:r>
            <a:r>
              <a:rPr lang="en-US" altLang="ko-KR" dirty="0"/>
              <a:t>- </a:t>
            </a:r>
            <a:r>
              <a:rPr lang="ko-KR" altLang="en-US" dirty="0"/>
              <a:t>구매 물품 목록</a:t>
            </a:r>
            <a:r>
              <a:rPr lang="en-US" altLang="ko-KR" dirty="0"/>
              <a:t>, Session Id-Transaction List</a:t>
            </a:r>
            <a:endParaRPr lang="ko-KR" altLang="en-US" dirty="0"/>
          </a:p>
        </p:txBody>
      </p:sp>
      <p:sp>
        <p:nvSpPr>
          <p:cNvPr id="12" name="제목 11"/>
          <p:cNvSpPr>
            <a:spLocks noGrp="1"/>
          </p:cNvSpPr>
          <p:nvPr>
            <p:ph type="title"/>
          </p:nvPr>
        </p:nvSpPr>
        <p:spPr/>
        <p:txBody>
          <a:bodyPr/>
          <a:lstStyle/>
          <a:p>
            <a:r>
              <a:rPr lang="ko-KR" altLang="en-US" dirty="0"/>
              <a:t>연관분석</a:t>
            </a:r>
            <a:r>
              <a:rPr lang="en-US" altLang="ko-KR" dirty="0"/>
              <a:t>(2/2)</a:t>
            </a:r>
            <a:endParaRPr lang="ko-KR" altLang="en-US" dirty="0"/>
          </a:p>
        </p:txBody>
      </p:sp>
      <p:sp>
        <p:nvSpPr>
          <p:cNvPr id="11" name="TextBox 10"/>
          <p:cNvSpPr txBox="1"/>
          <p:nvPr/>
        </p:nvSpPr>
        <p:spPr>
          <a:xfrm>
            <a:off x="8239965" y="4133569"/>
            <a:ext cx="2582162" cy="1015663"/>
          </a:xfrm>
          <a:prstGeom prst="rect">
            <a:avLst/>
          </a:prstGeom>
          <a:noFill/>
        </p:spPr>
        <p:txBody>
          <a:bodyPr wrap="square" rtlCol="0">
            <a:spAutoFit/>
          </a:bodyPr>
          <a:lstStyle/>
          <a:p>
            <a:pPr algn="ctr" defTabSz="913628" latinLnBrk="0">
              <a:defRPr/>
            </a:pPr>
            <a:r>
              <a:rPr lang="en-US" altLang="ko-KR" sz="2000" dirty="0">
                <a:solidFill>
                  <a:srgbClr val="C00000"/>
                </a:solidFill>
                <a:latin typeface="+mn-ea"/>
              </a:rPr>
              <a:t>“</a:t>
            </a:r>
            <a:r>
              <a:rPr lang="ko-KR" altLang="en-US" sz="2000" dirty="0">
                <a:solidFill>
                  <a:srgbClr val="C00000"/>
                </a:solidFill>
                <a:latin typeface="+mn-ea"/>
              </a:rPr>
              <a:t>삼겹살과 쌈장을 사면 상추도 사더라는</a:t>
            </a:r>
            <a:r>
              <a:rPr lang="en-US" altLang="ko-KR" sz="2000" dirty="0">
                <a:solidFill>
                  <a:srgbClr val="C00000"/>
                </a:solidFill>
                <a:latin typeface="+mn-ea"/>
              </a:rPr>
              <a:t>…”</a:t>
            </a:r>
            <a:endParaRPr lang="ko-KR" altLang="en-US" sz="2000" dirty="0">
              <a:solidFill>
                <a:srgbClr val="C00000"/>
              </a:solidFill>
              <a:latin typeface="+mn-ea"/>
            </a:endParaRPr>
          </a:p>
        </p:txBody>
      </p:sp>
      <p:pic>
        <p:nvPicPr>
          <p:cNvPr id="13" name="Picture 4" descr="association rule analysis에 대한 이미지 검색결과"/>
          <p:cNvPicPr>
            <a:picLocks noChangeAspect="1" noChangeArrowheads="1"/>
          </p:cNvPicPr>
          <p:nvPr/>
        </p:nvPicPr>
        <p:blipFill rotWithShape="1">
          <a:blip r:embed="rId3">
            <a:extLst>
              <a:ext uri="{28A0092B-C50C-407E-A947-70E740481C1C}">
                <a14:useLocalDpi xmlns:a14="http://schemas.microsoft.com/office/drawing/2010/main" val="0"/>
              </a:ext>
            </a:extLst>
          </a:blip>
          <a:srcRect l="52752" t="7127" r="4853" b="17460"/>
          <a:stretch/>
        </p:blipFill>
        <p:spPr bwMode="auto">
          <a:xfrm>
            <a:off x="5757720" y="3597389"/>
            <a:ext cx="2240163" cy="2088023"/>
          </a:xfrm>
          <a:prstGeom prst="rect">
            <a:avLst/>
          </a:prstGeom>
          <a:noFill/>
          <a:extLst>
            <a:ext uri="{909E8E84-426E-40DD-AFC4-6F175D3DCCD1}">
              <a14:hiddenFill xmlns:a14="http://schemas.microsoft.com/office/drawing/2010/main">
                <a:solidFill>
                  <a:srgbClr val="FFFFFF"/>
                </a:solidFill>
              </a14:hiddenFill>
            </a:ext>
          </a:extLst>
        </p:spPr>
      </p:pic>
      <p:sp>
        <p:nvSpPr>
          <p:cNvPr id="17" name="왼쪽 화살표 16"/>
          <p:cNvSpPr/>
          <p:nvPr/>
        </p:nvSpPr>
        <p:spPr>
          <a:xfrm flipH="1">
            <a:off x="4748523" y="4301906"/>
            <a:ext cx="648072" cy="678989"/>
          </a:xfrm>
          <a:prstGeom prst="leftArrow">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28">
              <a:defRPr/>
            </a:pPr>
            <a:endParaRPr lang="ko-KR" altLang="en-US" dirty="0">
              <a:solidFill>
                <a:prstClr val="white"/>
              </a:solidFill>
              <a:latin typeface="맑은 고딕"/>
              <a:ea typeface="맑은 고딕" panose="020B0503020000020004" pitchFamily="50" charset="-127"/>
            </a:endParaRPr>
          </a:p>
        </p:txBody>
      </p:sp>
      <p:grpSp>
        <p:nvGrpSpPr>
          <p:cNvPr id="18" name="그룹 17"/>
          <p:cNvGrpSpPr/>
          <p:nvPr/>
        </p:nvGrpSpPr>
        <p:grpSpPr>
          <a:xfrm>
            <a:off x="1724187" y="3457752"/>
            <a:ext cx="3024336" cy="2367297"/>
            <a:chOff x="415412" y="3336564"/>
            <a:chExt cx="3348372" cy="2866893"/>
          </a:xfrm>
        </p:grpSpPr>
        <p:pic>
          <p:nvPicPr>
            <p:cNvPr id="19" name="Picture 2" descr="ê´ë ¨ ì´ë¯¸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9508" y="3336564"/>
              <a:ext cx="1816568" cy="16833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ê´ë ¨ ì´ë¯¸ì§"/>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412" y="4915204"/>
              <a:ext cx="1536289" cy="1268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ê´ë ¨ ì´ë¯¸ì§"/>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55572" y="4940274"/>
              <a:ext cx="1908212" cy="1263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그룹 21"/>
          <p:cNvGrpSpPr/>
          <p:nvPr/>
        </p:nvGrpSpPr>
        <p:grpSpPr>
          <a:xfrm>
            <a:off x="619278" y="901275"/>
            <a:ext cx="274640" cy="274640"/>
            <a:chOff x="452321" y="908720"/>
            <a:chExt cx="274640" cy="274640"/>
          </a:xfrm>
        </p:grpSpPr>
        <p:sp>
          <p:nvSpPr>
            <p:cNvPr id="23" name="타원 22"/>
            <p:cNvSpPr/>
            <p:nvPr/>
          </p:nvSpPr>
          <p:spPr>
            <a:xfrm>
              <a:off x="45232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4" name="L 도형 23"/>
            <p:cNvSpPr/>
            <p:nvPr/>
          </p:nvSpPr>
          <p:spPr>
            <a:xfrm rot="13500000">
              <a:off x="51747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2" name="그룹 1">
            <a:extLst>
              <a:ext uri="{FF2B5EF4-FFF2-40B4-BE49-F238E27FC236}">
                <a16:creationId xmlns:a16="http://schemas.microsoft.com/office/drawing/2014/main" id="{42C3A3AE-2D86-E045-75F9-14AC1DFA1C18}"/>
              </a:ext>
            </a:extLst>
          </p:cNvPr>
          <p:cNvGrpSpPr/>
          <p:nvPr/>
        </p:nvGrpSpPr>
        <p:grpSpPr>
          <a:xfrm>
            <a:off x="10603348" y="64682"/>
            <a:ext cx="1491380" cy="498584"/>
            <a:chOff x="8021972" y="64681"/>
            <a:chExt cx="1491380" cy="498584"/>
          </a:xfrm>
        </p:grpSpPr>
        <p:sp>
          <p:nvSpPr>
            <p:cNvPr id="3" name="TextBox 2">
              <a:extLst>
                <a:ext uri="{FF2B5EF4-FFF2-40B4-BE49-F238E27FC236}">
                  <a16:creationId xmlns:a16="http://schemas.microsoft.com/office/drawing/2014/main" id="{2FFF483A-4FB4-16E8-110C-344BD85667B4}"/>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4" name="내용 개체 틀 11">
              <a:extLst>
                <a:ext uri="{FF2B5EF4-FFF2-40B4-BE49-F238E27FC236}">
                  <a16:creationId xmlns:a16="http://schemas.microsoft.com/office/drawing/2014/main" id="{AB0478F4-DE0E-71FB-A4AA-955874111CFA}"/>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3240245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1"/>
          <p:cNvSpPr>
            <a:spLocks noGrp="1"/>
          </p:cNvSpPr>
          <p:nvPr>
            <p:ph type="title"/>
          </p:nvPr>
        </p:nvSpPr>
        <p:spPr/>
        <p:txBody>
          <a:bodyPr/>
          <a:lstStyle/>
          <a:p>
            <a:r>
              <a:rPr lang="ko-KR" altLang="en-US" dirty="0"/>
              <a:t>연관분석 원리</a:t>
            </a:r>
            <a:r>
              <a:rPr lang="en-US" altLang="ko-KR" dirty="0"/>
              <a:t>(1/2)</a:t>
            </a:r>
            <a:endParaRPr lang="ko-KR" altLang="en-US" dirty="0"/>
          </a:p>
        </p:txBody>
      </p:sp>
      <p:sp>
        <p:nvSpPr>
          <p:cNvPr id="2" name="텍스트 개체 틀 6">
            <a:extLst>
              <a:ext uri="{FF2B5EF4-FFF2-40B4-BE49-F238E27FC236}">
                <a16:creationId xmlns:a16="http://schemas.microsoft.com/office/drawing/2014/main" id="{0BA9D4EE-047A-52FA-E200-C9BA48330178}"/>
              </a:ext>
            </a:extLst>
          </p:cNvPr>
          <p:cNvSpPr txBox="1">
            <a:spLocks/>
          </p:cNvSpPr>
          <p:nvPr/>
        </p:nvSpPr>
        <p:spPr>
          <a:xfrm>
            <a:off x="1595321" y="908720"/>
            <a:ext cx="8786812" cy="5437188"/>
          </a:xfrm>
          <a:prstGeom prst="rect">
            <a:avLst/>
          </a:prstGeom>
        </p:spPr>
        <p:txBody>
          <a:bodyPr lIns="0" tIns="0" rIns="0" bIns="0" anchor="t" anchorCtr="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38" indent="-342838">
              <a:lnSpc>
                <a:spcPct val="100000"/>
              </a:lnSpc>
              <a:spcBef>
                <a:spcPts val="600"/>
              </a:spcBef>
            </a:pPr>
            <a:r>
              <a:rPr lang="ko-KR" altLang="en-US" sz="2000" dirty="0">
                <a:latin typeface="+mn-ea"/>
              </a:rPr>
              <a:t>연관성 규칙 단계 </a:t>
            </a:r>
          </a:p>
          <a:p>
            <a:pPr marL="442833" lvl="1" indent="-261890">
              <a:lnSpc>
                <a:spcPct val="100000"/>
              </a:lnSpc>
              <a:spcBef>
                <a:spcPts val="600"/>
              </a:spcBef>
              <a:buClr>
                <a:srgbClr val="164191"/>
              </a:buClr>
              <a:buSzPct val="80000"/>
              <a:buFont typeface="Wingdings" pitchFamily="2" charset="2"/>
              <a:buChar char="l"/>
            </a:pPr>
            <a:r>
              <a:rPr lang="en-US" altLang="ko-KR" sz="2000" dirty="0">
                <a:latin typeface="+mn-ea"/>
              </a:rPr>
              <a:t>P</a:t>
            </a:r>
            <a:r>
              <a:rPr lang="ko-KR" altLang="en-US" sz="2000" dirty="0">
                <a:latin typeface="+mn-ea"/>
              </a:rPr>
              <a:t>개의 서로 다른 항목을 이용하여 데이터 내의 모든 가능한 항목들 </a:t>
            </a:r>
            <a:br>
              <a:rPr lang="ko-KR" altLang="en-US" sz="2000" dirty="0">
                <a:latin typeface="+mn-ea"/>
              </a:rPr>
            </a:br>
            <a:r>
              <a:rPr lang="ko-KR" altLang="en-US" sz="2000" dirty="0">
                <a:latin typeface="+mn-ea"/>
              </a:rPr>
              <a:t>사이의 조합</a:t>
            </a:r>
            <a:r>
              <a:rPr lang="en-US" altLang="ko-KR" sz="2000" dirty="0">
                <a:latin typeface="+mn-ea"/>
              </a:rPr>
              <a:t>(</a:t>
            </a:r>
            <a:r>
              <a:rPr lang="en-US" altLang="ko-KR" sz="2000" dirty="0" err="1">
                <a:latin typeface="+mn-ea"/>
              </a:rPr>
              <a:t>Itemsets</a:t>
            </a:r>
            <a:r>
              <a:rPr lang="en-US" altLang="ko-KR" sz="2000" dirty="0">
                <a:latin typeface="+mn-ea"/>
              </a:rPr>
              <a:t>)</a:t>
            </a:r>
            <a:r>
              <a:rPr lang="ko-KR" altLang="en-US" sz="2000" dirty="0">
                <a:latin typeface="+mn-ea"/>
              </a:rPr>
              <a:t>을 생성</a:t>
            </a:r>
            <a:endParaRPr lang="en-US" altLang="ko-KR" sz="2000" dirty="0">
              <a:latin typeface="+mn-ea"/>
            </a:endParaRPr>
          </a:p>
          <a:p>
            <a:pPr marL="442833" lvl="1" indent="-261890">
              <a:lnSpc>
                <a:spcPct val="100000"/>
              </a:lnSpc>
              <a:spcBef>
                <a:spcPts val="600"/>
              </a:spcBef>
              <a:buClr>
                <a:srgbClr val="164191"/>
              </a:buClr>
              <a:buSzPct val="80000"/>
              <a:buFont typeface="Wingdings" pitchFamily="2" charset="2"/>
              <a:buChar char="l"/>
            </a:pPr>
            <a:r>
              <a:rPr lang="ko-KR" altLang="en-US" sz="2000" dirty="0">
                <a:latin typeface="+mn-ea"/>
              </a:rPr>
              <a:t>후보 규칙</a:t>
            </a:r>
            <a:r>
              <a:rPr lang="en-US" altLang="ko-KR" sz="2000" dirty="0">
                <a:latin typeface="+mn-ea"/>
              </a:rPr>
              <a:t>(Rule) </a:t>
            </a:r>
            <a:r>
              <a:rPr lang="ko-KR" altLang="en-US" sz="2000" dirty="0">
                <a:latin typeface="+mn-ea"/>
              </a:rPr>
              <a:t>생성</a:t>
            </a:r>
            <a:r>
              <a:rPr lang="en-US" altLang="ko-KR" sz="2000" dirty="0">
                <a:latin typeface="+mn-ea"/>
              </a:rPr>
              <a:t>: </a:t>
            </a:r>
          </a:p>
          <a:p>
            <a:pPr marL="715832" lvl="2" indent="-182530">
              <a:lnSpc>
                <a:spcPct val="100000"/>
              </a:lnSpc>
              <a:spcBef>
                <a:spcPts val="600"/>
              </a:spcBef>
              <a:buClr>
                <a:srgbClr val="164191"/>
              </a:buClr>
              <a:buFont typeface="Wingdings" pitchFamily="2" charset="2"/>
              <a:buChar char="§"/>
            </a:pPr>
            <a:r>
              <a:rPr lang="en-US" altLang="ko-KR" sz="1800" dirty="0">
                <a:latin typeface="+mn-ea"/>
              </a:rPr>
              <a:t>If ~ then </a:t>
            </a:r>
            <a:r>
              <a:rPr lang="ko-KR" altLang="en-US" sz="1800" dirty="0">
                <a:latin typeface="+mn-ea"/>
              </a:rPr>
              <a:t>형식으로 항목들 사이의 모든 가능한 규칙들을 조사</a:t>
            </a:r>
          </a:p>
          <a:p>
            <a:pPr marL="715832" lvl="2" indent="-182530">
              <a:lnSpc>
                <a:spcPct val="100000"/>
              </a:lnSpc>
              <a:spcBef>
                <a:spcPts val="600"/>
              </a:spcBef>
              <a:buClr>
                <a:srgbClr val="164191"/>
              </a:buClr>
              <a:buFont typeface="Wingdings" pitchFamily="2" charset="2"/>
              <a:buChar char="§"/>
            </a:pPr>
            <a:r>
              <a:rPr lang="en-US" altLang="ko-KR" sz="1800" dirty="0">
                <a:latin typeface="+mn-ea"/>
              </a:rPr>
              <a:t>If</a:t>
            </a:r>
            <a:r>
              <a:rPr lang="ko-KR" altLang="en-US" sz="1800" dirty="0">
                <a:latin typeface="+mn-ea"/>
              </a:rPr>
              <a:t>절은 “선행</a:t>
            </a:r>
            <a:r>
              <a:rPr lang="en-US" altLang="ko-KR" sz="1800" dirty="0">
                <a:latin typeface="+mn-ea"/>
              </a:rPr>
              <a:t>(antecedent)”, then</a:t>
            </a:r>
            <a:r>
              <a:rPr lang="ko-KR" altLang="en-US" sz="1800" dirty="0">
                <a:latin typeface="+mn-ea"/>
              </a:rPr>
              <a:t>절은 “후행</a:t>
            </a:r>
            <a:r>
              <a:rPr lang="en-US" altLang="ko-KR" sz="1800" dirty="0">
                <a:latin typeface="+mn-ea"/>
              </a:rPr>
              <a:t>(consequent)”</a:t>
            </a:r>
            <a:r>
              <a:rPr lang="ko-KR" altLang="en-US" sz="1800" dirty="0">
                <a:latin typeface="+mn-ea"/>
              </a:rPr>
              <a:t>라고 함</a:t>
            </a:r>
          </a:p>
          <a:p>
            <a:pPr marL="715832" lvl="2" indent="-182530">
              <a:lnSpc>
                <a:spcPct val="100000"/>
              </a:lnSpc>
              <a:spcBef>
                <a:spcPts val="600"/>
              </a:spcBef>
              <a:buClr>
                <a:srgbClr val="164191"/>
              </a:buClr>
              <a:buFont typeface="Wingdings" pitchFamily="2" charset="2"/>
              <a:buChar char="§"/>
            </a:pPr>
            <a:r>
              <a:rPr lang="en-US" altLang="ko-KR" sz="1800" dirty="0">
                <a:latin typeface="+mn-ea"/>
              </a:rPr>
              <a:t>Notation: “</a:t>
            </a:r>
            <a:r>
              <a:rPr lang="ko-KR" altLang="en-US" sz="1800" dirty="0">
                <a:latin typeface="+mn-ea"/>
              </a:rPr>
              <a:t>선행</a:t>
            </a:r>
            <a:r>
              <a:rPr lang="en-US" altLang="ko-KR" sz="1800" dirty="0">
                <a:latin typeface="+mn-ea"/>
              </a:rPr>
              <a:t>(antecedent)” →“</a:t>
            </a:r>
            <a:r>
              <a:rPr lang="ko-KR" altLang="en-US" sz="1800" dirty="0">
                <a:latin typeface="+mn-ea"/>
              </a:rPr>
              <a:t>후행</a:t>
            </a:r>
            <a:r>
              <a:rPr lang="en-US" altLang="ko-KR" sz="1800" dirty="0">
                <a:latin typeface="+mn-ea"/>
              </a:rPr>
              <a:t>(consequent)”</a:t>
            </a:r>
          </a:p>
          <a:p>
            <a:pPr marL="715832" lvl="2" indent="-182530">
              <a:lnSpc>
                <a:spcPct val="100000"/>
              </a:lnSpc>
              <a:spcBef>
                <a:spcPts val="600"/>
              </a:spcBef>
              <a:buClr>
                <a:srgbClr val="164191"/>
              </a:buClr>
              <a:buFont typeface="Wingdings" pitchFamily="2" charset="2"/>
              <a:buChar char="§"/>
            </a:pPr>
            <a:r>
              <a:rPr lang="ko-KR" altLang="en-US" sz="1800" dirty="0">
                <a:latin typeface="+mn-ea"/>
              </a:rPr>
              <a:t>제약</a:t>
            </a:r>
          </a:p>
          <a:p>
            <a:pPr marL="1297922" lvl="3" indent="-285750">
              <a:lnSpc>
                <a:spcPct val="100000"/>
              </a:lnSpc>
              <a:spcBef>
                <a:spcPts val="600"/>
              </a:spcBef>
              <a:buClr>
                <a:srgbClr val="164191"/>
              </a:buClr>
              <a:buFont typeface="Wingdings" panose="05000000000000000000" pitchFamily="2" charset="2"/>
              <a:buChar char="ü"/>
            </a:pPr>
            <a:r>
              <a:rPr lang="en-US" altLang="ko-KR" dirty="0">
                <a:latin typeface="+mn-ea"/>
              </a:rPr>
              <a:t>A → B </a:t>
            </a:r>
            <a:r>
              <a:rPr lang="ko-KR" altLang="en-US" dirty="0">
                <a:latin typeface="+mn-ea"/>
              </a:rPr>
              <a:t>와</a:t>
            </a:r>
            <a:r>
              <a:rPr lang="en-US" altLang="ko-KR" dirty="0">
                <a:latin typeface="+mn-ea"/>
              </a:rPr>
              <a:t> B → A </a:t>
            </a:r>
            <a:r>
              <a:rPr lang="ko-KR" altLang="en-US" dirty="0">
                <a:latin typeface="+mn-ea"/>
              </a:rPr>
              <a:t>는 같지 않음</a:t>
            </a:r>
            <a:endParaRPr lang="en-US" altLang="ko-KR" dirty="0">
              <a:latin typeface="+mn-ea"/>
            </a:endParaRPr>
          </a:p>
          <a:p>
            <a:pPr marL="1012172" lvl="3" indent="0">
              <a:lnSpc>
                <a:spcPct val="100000"/>
              </a:lnSpc>
              <a:spcBef>
                <a:spcPts val="600"/>
              </a:spcBef>
              <a:buClr>
                <a:srgbClr val="164191"/>
              </a:buClr>
              <a:buNone/>
            </a:pPr>
            <a:r>
              <a:rPr lang="en-US" altLang="ko-KR" sz="1400" dirty="0">
                <a:latin typeface="+mn-ea"/>
              </a:rPr>
              <a:t>     </a:t>
            </a:r>
            <a:r>
              <a:rPr lang="ko-KR" altLang="en-US" sz="1400" dirty="0">
                <a:latin typeface="+mn-ea"/>
              </a:rPr>
              <a:t>예</a:t>
            </a:r>
            <a:r>
              <a:rPr lang="en-US" altLang="ko-KR" sz="1400" dirty="0">
                <a:latin typeface="+mn-ea"/>
              </a:rPr>
              <a:t>) </a:t>
            </a:r>
            <a:r>
              <a:rPr lang="ko-KR" altLang="en-US" sz="1400" dirty="0">
                <a:latin typeface="+mn-ea"/>
              </a:rPr>
              <a:t>선행</a:t>
            </a:r>
            <a:r>
              <a:rPr lang="en-US" altLang="ko-KR" sz="1400" dirty="0">
                <a:latin typeface="+mn-ea"/>
              </a:rPr>
              <a:t>: </a:t>
            </a:r>
            <a:r>
              <a:rPr lang="ko-KR" altLang="en-US" sz="1400" dirty="0">
                <a:latin typeface="+mn-ea"/>
              </a:rPr>
              <a:t>축구공</a:t>
            </a:r>
            <a:r>
              <a:rPr lang="en-US" altLang="ko-KR" sz="1400" dirty="0">
                <a:latin typeface="+mn-ea"/>
              </a:rPr>
              <a:t>, </a:t>
            </a:r>
            <a:r>
              <a:rPr lang="ko-KR" altLang="en-US" sz="1400" dirty="0">
                <a:latin typeface="+mn-ea"/>
              </a:rPr>
              <a:t>후행</a:t>
            </a:r>
            <a:r>
              <a:rPr lang="en-US" altLang="ko-KR" sz="1400" dirty="0">
                <a:latin typeface="+mn-ea"/>
              </a:rPr>
              <a:t>: </a:t>
            </a:r>
            <a:r>
              <a:rPr lang="ko-KR" altLang="en-US" dirty="0">
                <a:latin typeface="+mn-ea"/>
              </a:rPr>
              <a:t>이온음료 </a:t>
            </a:r>
            <a:r>
              <a:rPr lang="en-US" altLang="ko-KR" dirty="0">
                <a:latin typeface="+mn-ea"/>
              </a:rPr>
              <a:t>&lt;&gt; </a:t>
            </a:r>
            <a:r>
              <a:rPr lang="ko-KR" altLang="en-US" dirty="0">
                <a:latin typeface="+mn-ea"/>
              </a:rPr>
              <a:t>선행</a:t>
            </a:r>
            <a:r>
              <a:rPr lang="en-US" altLang="ko-KR" dirty="0">
                <a:latin typeface="+mn-ea"/>
              </a:rPr>
              <a:t>: </a:t>
            </a:r>
            <a:r>
              <a:rPr lang="ko-KR" altLang="en-US" dirty="0">
                <a:latin typeface="+mn-ea"/>
              </a:rPr>
              <a:t>이온음료</a:t>
            </a:r>
            <a:r>
              <a:rPr lang="en-US" altLang="ko-KR" dirty="0">
                <a:latin typeface="+mn-ea"/>
              </a:rPr>
              <a:t>, </a:t>
            </a:r>
            <a:r>
              <a:rPr lang="ko-KR" altLang="en-US" dirty="0">
                <a:latin typeface="+mn-ea"/>
              </a:rPr>
              <a:t>후행</a:t>
            </a:r>
            <a:r>
              <a:rPr lang="en-US" altLang="ko-KR" dirty="0">
                <a:latin typeface="+mn-ea"/>
              </a:rPr>
              <a:t>: </a:t>
            </a:r>
            <a:r>
              <a:rPr lang="ko-KR" altLang="en-US" dirty="0">
                <a:latin typeface="+mn-ea"/>
              </a:rPr>
              <a:t>축구공</a:t>
            </a:r>
            <a:endParaRPr lang="en-US" altLang="ko-KR" sz="1400" dirty="0">
              <a:latin typeface="+mn-ea"/>
            </a:endParaRPr>
          </a:p>
          <a:p>
            <a:pPr marL="1297922" lvl="3" indent="-285750">
              <a:lnSpc>
                <a:spcPct val="100000"/>
              </a:lnSpc>
              <a:spcBef>
                <a:spcPts val="600"/>
              </a:spcBef>
              <a:buClr>
                <a:srgbClr val="164191"/>
              </a:buClr>
              <a:buFont typeface="Wingdings" panose="05000000000000000000" pitchFamily="2" charset="2"/>
              <a:buChar char="ü"/>
            </a:pPr>
            <a:r>
              <a:rPr lang="ko-KR" altLang="en-US" sz="1400" dirty="0">
                <a:latin typeface="+mn-ea"/>
              </a:rPr>
              <a:t>선행과 후행은 공통 원소가 없는 항목들의 집합이어야 함 </a:t>
            </a:r>
            <a:br>
              <a:rPr lang="ko-KR" altLang="en-US" sz="1400" dirty="0">
                <a:latin typeface="+mn-ea"/>
              </a:rPr>
            </a:br>
            <a:r>
              <a:rPr lang="ko-KR" altLang="en-US" sz="1400" dirty="0">
                <a:latin typeface="+mn-ea"/>
              </a:rPr>
              <a:t>예</a:t>
            </a:r>
            <a:r>
              <a:rPr lang="en-US" altLang="ko-KR" sz="1400" dirty="0">
                <a:latin typeface="+mn-ea"/>
              </a:rPr>
              <a:t>) </a:t>
            </a:r>
            <a:r>
              <a:rPr lang="ko-KR" altLang="en-US" sz="1400" dirty="0">
                <a:latin typeface="+mn-ea"/>
              </a:rPr>
              <a:t>선행</a:t>
            </a:r>
            <a:r>
              <a:rPr lang="en-US" altLang="ko-KR" sz="1400" dirty="0">
                <a:latin typeface="+mn-ea"/>
              </a:rPr>
              <a:t>: </a:t>
            </a:r>
            <a:r>
              <a:rPr lang="ko-KR" altLang="en-US" sz="1400" dirty="0">
                <a:latin typeface="+mn-ea"/>
              </a:rPr>
              <a:t>축구공</a:t>
            </a:r>
            <a:r>
              <a:rPr lang="en-US" altLang="ko-KR" sz="1400" dirty="0">
                <a:latin typeface="+mn-ea"/>
              </a:rPr>
              <a:t>, </a:t>
            </a:r>
            <a:r>
              <a:rPr lang="ko-KR" altLang="en-US" sz="1400" dirty="0">
                <a:solidFill>
                  <a:srgbClr val="FF0000"/>
                </a:solidFill>
                <a:latin typeface="+mn-ea"/>
              </a:rPr>
              <a:t>야구공</a:t>
            </a:r>
            <a:r>
              <a:rPr lang="en-US" altLang="ko-KR" sz="1400" dirty="0">
                <a:latin typeface="+mn-ea"/>
              </a:rPr>
              <a:t>…. </a:t>
            </a:r>
            <a:r>
              <a:rPr lang="ko-KR" altLang="en-US" sz="1400" dirty="0">
                <a:latin typeface="+mn-ea"/>
              </a:rPr>
              <a:t>후행</a:t>
            </a:r>
            <a:r>
              <a:rPr lang="en-US" altLang="ko-KR" sz="1400" dirty="0">
                <a:latin typeface="+mn-ea"/>
              </a:rPr>
              <a:t>: </a:t>
            </a:r>
            <a:r>
              <a:rPr lang="ko-KR" altLang="en-US" sz="1400" dirty="0">
                <a:solidFill>
                  <a:srgbClr val="FF0000"/>
                </a:solidFill>
                <a:latin typeface="+mn-ea"/>
              </a:rPr>
              <a:t>야구공</a:t>
            </a:r>
            <a:r>
              <a:rPr lang="en-US" altLang="ko-KR" sz="1400" dirty="0">
                <a:latin typeface="+mn-ea"/>
              </a:rPr>
              <a:t>(X)</a:t>
            </a:r>
          </a:p>
          <a:p>
            <a:pPr marL="1297922" lvl="3" indent="-285750">
              <a:lnSpc>
                <a:spcPct val="100000"/>
              </a:lnSpc>
              <a:spcBef>
                <a:spcPts val="600"/>
              </a:spcBef>
              <a:buClr>
                <a:srgbClr val="164191"/>
              </a:buClr>
              <a:buFont typeface="Wingdings" panose="05000000000000000000" pitchFamily="2" charset="2"/>
              <a:buChar char="ü"/>
            </a:pPr>
            <a:r>
              <a:rPr lang="ko-KR" altLang="en-US" sz="1400" dirty="0">
                <a:latin typeface="+mn-ea"/>
              </a:rPr>
              <a:t>선행과 후행에서는 중복 원소가 없는 항목들의 집합이어야 함 </a:t>
            </a:r>
            <a:br>
              <a:rPr lang="ko-KR" altLang="en-US" sz="1400" dirty="0">
                <a:latin typeface="+mn-ea"/>
              </a:rPr>
            </a:br>
            <a:r>
              <a:rPr lang="ko-KR" altLang="en-US" sz="1400" dirty="0">
                <a:latin typeface="+mn-ea"/>
              </a:rPr>
              <a:t>예</a:t>
            </a:r>
            <a:r>
              <a:rPr lang="en-US" altLang="ko-KR" sz="1400" dirty="0">
                <a:latin typeface="+mn-ea"/>
              </a:rPr>
              <a:t>) </a:t>
            </a:r>
            <a:r>
              <a:rPr lang="ko-KR" altLang="en-US" sz="1400" dirty="0">
                <a:latin typeface="+mn-ea"/>
              </a:rPr>
              <a:t>선행</a:t>
            </a:r>
            <a:r>
              <a:rPr lang="en-US" altLang="ko-KR" sz="1400" dirty="0">
                <a:latin typeface="+mn-ea"/>
              </a:rPr>
              <a:t>: </a:t>
            </a:r>
            <a:r>
              <a:rPr lang="ko-KR" altLang="en-US" sz="1400" dirty="0">
                <a:latin typeface="+mn-ea"/>
              </a:rPr>
              <a:t>축구공</a:t>
            </a:r>
            <a:r>
              <a:rPr lang="en-US" altLang="ko-KR" sz="1400" dirty="0">
                <a:latin typeface="+mn-ea"/>
              </a:rPr>
              <a:t>, </a:t>
            </a:r>
            <a:r>
              <a:rPr lang="ko-KR" altLang="en-US" sz="1400" dirty="0">
                <a:solidFill>
                  <a:srgbClr val="FF0000"/>
                </a:solidFill>
                <a:latin typeface="+mn-ea"/>
              </a:rPr>
              <a:t>야구공</a:t>
            </a:r>
            <a:r>
              <a:rPr lang="en-US" altLang="ko-KR" sz="1400" dirty="0">
                <a:solidFill>
                  <a:srgbClr val="FF0000"/>
                </a:solidFill>
                <a:latin typeface="+mn-ea"/>
              </a:rPr>
              <a:t>, </a:t>
            </a:r>
            <a:r>
              <a:rPr lang="ko-KR" altLang="en-US" sz="1400" dirty="0">
                <a:solidFill>
                  <a:srgbClr val="FF0000"/>
                </a:solidFill>
                <a:latin typeface="+mn-ea"/>
              </a:rPr>
              <a:t>야구공</a:t>
            </a:r>
            <a:r>
              <a:rPr lang="en-US" altLang="ko-KR" sz="1400" dirty="0">
                <a:latin typeface="+mn-ea"/>
              </a:rPr>
              <a:t>…. </a:t>
            </a:r>
            <a:r>
              <a:rPr lang="ko-KR" altLang="en-US" sz="1400" dirty="0">
                <a:latin typeface="+mn-ea"/>
              </a:rPr>
              <a:t>후행</a:t>
            </a:r>
            <a:r>
              <a:rPr lang="en-US" altLang="ko-KR" sz="1400" dirty="0">
                <a:latin typeface="+mn-ea"/>
              </a:rPr>
              <a:t>: </a:t>
            </a:r>
            <a:r>
              <a:rPr lang="ko-KR" altLang="en-US" sz="1400" dirty="0">
                <a:latin typeface="+mn-ea"/>
              </a:rPr>
              <a:t>배구공 </a:t>
            </a:r>
            <a:r>
              <a:rPr lang="en-US" altLang="ko-KR" sz="1400" dirty="0">
                <a:latin typeface="+mn-ea"/>
              </a:rPr>
              <a:t>(X)</a:t>
            </a:r>
          </a:p>
          <a:p>
            <a:pPr marL="442833" lvl="1" indent="-261890">
              <a:lnSpc>
                <a:spcPct val="100000"/>
              </a:lnSpc>
              <a:spcBef>
                <a:spcPts val="600"/>
              </a:spcBef>
              <a:buClr>
                <a:srgbClr val="164191"/>
              </a:buClr>
              <a:buSzPct val="80000"/>
              <a:buFont typeface="Wingdings" pitchFamily="2" charset="2"/>
              <a:buChar char="l"/>
            </a:pPr>
            <a:r>
              <a:rPr lang="ko-KR" altLang="en-US" sz="2000" dirty="0">
                <a:latin typeface="+mn-ea"/>
              </a:rPr>
              <a:t>후보규칙으로부터 선행과 후행 항목 집합 사이의 강한 연관성을 나타내는 </a:t>
            </a:r>
            <a:br>
              <a:rPr lang="ko-KR" altLang="en-US" sz="2000" dirty="0">
                <a:latin typeface="+mn-ea"/>
              </a:rPr>
            </a:br>
            <a:r>
              <a:rPr lang="ko-KR" altLang="en-US" sz="2000" dirty="0">
                <a:latin typeface="+mn-ea"/>
              </a:rPr>
              <a:t>규칙을 선택</a:t>
            </a:r>
            <a:r>
              <a:rPr lang="en-US" altLang="ko-KR" sz="2000" dirty="0">
                <a:latin typeface="+mn-ea"/>
              </a:rPr>
              <a:t>(w/ Measures)</a:t>
            </a:r>
          </a:p>
          <a:p>
            <a:pPr marL="342838" indent="-342838">
              <a:lnSpc>
                <a:spcPct val="100000"/>
              </a:lnSpc>
              <a:spcBef>
                <a:spcPts val="600"/>
              </a:spcBef>
            </a:pPr>
            <a:endParaRPr lang="en-US" altLang="ko-KR" sz="2000" dirty="0">
              <a:latin typeface="+mn-ea"/>
            </a:endParaRPr>
          </a:p>
        </p:txBody>
      </p:sp>
      <p:grpSp>
        <p:nvGrpSpPr>
          <p:cNvPr id="3" name="그룹 2">
            <a:extLst>
              <a:ext uri="{FF2B5EF4-FFF2-40B4-BE49-F238E27FC236}">
                <a16:creationId xmlns:a16="http://schemas.microsoft.com/office/drawing/2014/main" id="{B9F2CD52-306A-1AF8-67F9-9D828E6E8274}"/>
              </a:ext>
            </a:extLst>
          </p:cNvPr>
          <p:cNvGrpSpPr/>
          <p:nvPr/>
        </p:nvGrpSpPr>
        <p:grpSpPr>
          <a:xfrm>
            <a:off x="1595321" y="895224"/>
            <a:ext cx="274640" cy="274640"/>
            <a:chOff x="452321" y="908720"/>
            <a:chExt cx="274640" cy="274640"/>
          </a:xfrm>
        </p:grpSpPr>
        <p:sp>
          <p:nvSpPr>
            <p:cNvPr id="4" name="타원 3">
              <a:extLst>
                <a:ext uri="{FF2B5EF4-FFF2-40B4-BE49-F238E27FC236}">
                  <a16:creationId xmlns:a16="http://schemas.microsoft.com/office/drawing/2014/main" id="{65968653-8D75-01FC-88DA-432C93CA03BD}"/>
                </a:ext>
              </a:extLst>
            </p:cNvPr>
            <p:cNvSpPr/>
            <p:nvPr/>
          </p:nvSpPr>
          <p:spPr>
            <a:xfrm>
              <a:off x="45232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5" name="L 도형 4">
              <a:extLst>
                <a:ext uri="{FF2B5EF4-FFF2-40B4-BE49-F238E27FC236}">
                  <a16:creationId xmlns:a16="http://schemas.microsoft.com/office/drawing/2014/main" id="{FCDDEF64-83FD-9641-D7CC-3D519897C85C}"/>
                </a:ext>
              </a:extLst>
            </p:cNvPr>
            <p:cNvSpPr/>
            <p:nvPr/>
          </p:nvSpPr>
          <p:spPr>
            <a:xfrm rot="13500000">
              <a:off x="51747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6" name="그룹 5">
            <a:extLst>
              <a:ext uri="{FF2B5EF4-FFF2-40B4-BE49-F238E27FC236}">
                <a16:creationId xmlns:a16="http://schemas.microsoft.com/office/drawing/2014/main" id="{87239B7C-67DB-553B-96E9-4DD4A2DB040A}"/>
              </a:ext>
            </a:extLst>
          </p:cNvPr>
          <p:cNvGrpSpPr/>
          <p:nvPr/>
        </p:nvGrpSpPr>
        <p:grpSpPr>
          <a:xfrm>
            <a:off x="10603348" y="64682"/>
            <a:ext cx="1491380" cy="498584"/>
            <a:chOff x="8021972" y="64681"/>
            <a:chExt cx="1491380" cy="498584"/>
          </a:xfrm>
        </p:grpSpPr>
        <p:sp>
          <p:nvSpPr>
            <p:cNvPr id="7" name="TextBox 6">
              <a:extLst>
                <a:ext uri="{FF2B5EF4-FFF2-40B4-BE49-F238E27FC236}">
                  <a16:creationId xmlns:a16="http://schemas.microsoft.com/office/drawing/2014/main" id="{CE46445C-C06C-1604-7261-9F00A104C9A6}"/>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8" name="내용 개체 틀 11">
              <a:extLst>
                <a:ext uri="{FF2B5EF4-FFF2-40B4-BE49-F238E27FC236}">
                  <a16:creationId xmlns:a16="http://schemas.microsoft.com/office/drawing/2014/main" id="{F395B5A1-7887-3713-38CB-0CFBBC777232}"/>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2833941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068108" y="2966160"/>
            <a:ext cx="3708409" cy="400110"/>
          </a:xfrm>
          <a:prstGeom prst="rect">
            <a:avLst/>
          </a:prstGeom>
          <a:solidFill>
            <a:srgbClr val="BBE0E3">
              <a:lumMod val="20000"/>
              <a:lumOff val="80000"/>
            </a:srgbClr>
          </a:solidFill>
          <a:ln w="9525">
            <a:solidFill>
              <a:srgbClr val="000000"/>
            </a:solidFill>
            <a:prstDash val="dash"/>
          </a:ln>
        </p:spPr>
        <p:txBody>
          <a:bodyPr wrap="square" rtlCol="0">
            <a:spAutoFit/>
          </a:bodyPr>
          <a:lstStyle/>
          <a:p>
            <a:pPr algn="ctr" defTabSz="913628" latinLnBrk="0">
              <a:spcBef>
                <a:spcPts val="600"/>
              </a:spcBef>
              <a:defRPr/>
            </a:pPr>
            <a:endParaRPr lang="en-US" altLang="ko-KR" sz="2000" kern="0" dirty="0">
              <a:solidFill>
                <a:prstClr val="black"/>
              </a:solidFill>
              <a:latin typeface="맑은 고딕" pitchFamily="50" charset="-127"/>
              <a:ea typeface="맑은 고딕" pitchFamily="50" charset="-127"/>
            </a:endParaRPr>
          </a:p>
        </p:txBody>
      </p:sp>
      <p:sp>
        <p:nvSpPr>
          <p:cNvPr id="18" name="TextBox 17"/>
          <p:cNvSpPr txBox="1"/>
          <p:nvPr/>
        </p:nvSpPr>
        <p:spPr>
          <a:xfrm>
            <a:off x="7068109" y="2185502"/>
            <a:ext cx="3708409" cy="400110"/>
          </a:xfrm>
          <a:prstGeom prst="rect">
            <a:avLst/>
          </a:prstGeom>
          <a:solidFill>
            <a:srgbClr val="BBE0E3">
              <a:lumMod val="20000"/>
              <a:lumOff val="80000"/>
            </a:srgbClr>
          </a:solidFill>
          <a:ln w="9525">
            <a:solidFill>
              <a:srgbClr val="000000"/>
            </a:solidFill>
            <a:prstDash val="dash"/>
          </a:ln>
        </p:spPr>
        <p:txBody>
          <a:bodyPr wrap="square" rtlCol="0">
            <a:spAutoFit/>
          </a:bodyPr>
          <a:lstStyle/>
          <a:p>
            <a:pPr algn="ctr" defTabSz="913628" latinLnBrk="0">
              <a:spcBef>
                <a:spcPts val="600"/>
              </a:spcBef>
              <a:defRPr/>
            </a:pPr>
            <a:endParaRPr lang="en-US" altLang="ko-KR" sz="2000" kern="0" dirty="0">
              <a:solidFill>
                <a:prstClr val="black"/>
              </a:solidFill>
              <a:latin typeface="맑은 고딕" pitchFamily="50" charset="-127"/>
              <a:ea typeface="맑은 고딕" pitchFamily="50" charset="-127"/>
            </a:endParaRPr>
          </a:p>
        </p:txBody>
      </p:sp>
      <p:sp>
        <p:nvSpPr>
          <p:cNvPr id="12" name="제목 11"/>
          <p:cNvSpPr>
            <a:spLocks noGrp="1"/>
          </p:cNvSpPr>
          <p:nvPr>
            <p:ph type="title"/>
          </p:nvPr>
        </p:nvSpPr>
        <p:spPr/>
        <p:txBody>
          <a:bodyPr/>
          <a:lstStyle/>
          <a:p>
            <a:pPr algn="l"/>
            <a:r>
              <a:rPr lang="ko-KR" altLang="en-US" dirty="0"/>
              <a:t>연관분석 원리</a:t>
            </a:r>
            <a:r>
              <a:rPr lang="en-US" altLang="ko-KR" dirty="0"/>
              <a:t>(2/2)</a:t>
            </a:r>
            <a:endParaRPr lang="ko-KR" altLang="en-US" dirty="0"/>
          </a:p>
        </p:txBody>
      </p:sp>
      <p:sp>
        <p:nvSpPr>
          <p:cNvPr id="17" name="내용 개체 틀 2"/>
          <p:cNvSpPr txBox="1">
            <a:spLocks/>
          </p:cNvSpPr>
          <p:nvPr/>
        </p:nvSpPr>
        <p:spPr bwMode="auto">
          <a:xfrm>
            <a:off x="1506538" y="1192213"/>
            <a:ext cx="9055100"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85750" indent="-285750" algn="l" rtl="0" eaLnBrk="0" fontAlgn="base" latinLnBrk="1" hangingPunct="0">
              <a:lnSpc>
                <a:spcPct val="110000"/>
              </a:lnSpc>
              <a:spcBef>
                <a:spcPct val="30000"/>
              </a:spcBef>
              <a:spcAft>
                <a:spcPct val="0"/>
              </a:spcAft>
              <a:buSzPct val="100000"/>
              <a:buFont typeface="Wingdings" pitchFamily="2" charset="2"/>
              <a:buChar char="§"/>
              <a:defRPr kumimoji="1" lang="ko-KR" altLang="en-US" sz="2000" b="1" kern="1200">
                <a:solidFill>
                  <a:schemeClr val="tx1"/>
                </a:solidFill>
                <a:latin typeface="+mn-lt"/>
                <a:ea typeface="나눔고딕" pitchFamily="50" charset="-127"/>
                <a:cs typeface="+mn-cs"/>
              </a:defRPr>
            </a:lvl1pPr>
            <a:lvl2pPr marL="603250" indent="-342900" algn="l" rtl="0" eaLnBrk="0" fontAlgn="base" hangingPunct="0">
              <a:lnSpc>
                <a:spcPct val="110000"/>
              </a:lnSpc>
              <a:spcBef>
                <a:spcPct val="30000"/>
              </a:spcBef>
              <a:spcAft>
                <a:spcPct val="0"/>
              </a:spcAft>
              <a:buFont typeface="Wingdings" panose="05000000000000000000" pitchFamily="2" charset="2"/>
              <a:buChar char="§"/>
              <a:defRPr kumimoji="1" lang="en-US" altLang="ko-KR" kern="1200" dirty="0">
                <a:solidFill>
                  <a:schemeClr val="tx1"/>
                </a:solidFill>
                <a:latin typeface="+mn-lt"/>
                <a:ea typeface="나눔고딕" pitchFamily="50" charset="-127"/>
                <a:cs typeface="+mn-cs"/>
              </a:defRPr>
            </a:lvl2pPr>
            <a:lvl3pPr marL="885825" indent="-209550" algn="l" rtl="0" eaLnBrk="0" fontAlgn="base" hangingPunct="0">
              <a:lnSpc>
                <a:spcPct val="110000"/>
              </a:lnSpc>
              <a:spcBef>
                <a:spcPct val="30000"/>
              </a:spcBef>
              <a:spcAft>
                <a:spcPct val="0"/>
              </a:spcAft>
              <a:buFont typeface="맑은 고딕" panose="020B0503020000020004" pitchFamily="50" charset="-127"/>
              <a:buChar char="－"/>
              <a:defRPr kumimoji="1" sz="1600">
                <a:solidFill>
                  <a:schemeClr val="tx1"/>
                </a:solidFill>
                <a:latin typeface="+mn-lt"/>
                <a:ea typeface="+mn-ea"/>
              </a:defRPr>
            </a:lvl3pPr>
            <a:lvl4pPr marL="1117600" indent="-215900" algn="l" rtl="0" eaLnBrk="0" fontAlgn="base" hangingPunct="0">
              <a:lnSpc>
                <a:spcPct val="110000"/>
              </a:lnSpc>
              <a:spcBef>
                <a:spcPct val="30000"/>
              </a:spcBef>
              <a:spcAft>
                <a:spcPct val="0"/>
              </a:spcAft>
              <a:buChar char="•"/>
              <a:defRPr kumimoji="1" sz="14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굴림" charset="-127"/>
                <a:ea typeface="굴림" charset="-127"/>
              </a:defRPr>
            </a:lvl5pPr>
            <a:lvl6pPr marL="2514600" indent="-228600" algn="l" rtl="0" fontAlgn="base" latinLnBrk="1">
              <a:spcBef>
                <a:spcPct val="20000"/>
              </a:spcBef>
              <a:spcAft>
                <a:spcPct val="0"/>
              </a:spcAft>
              <a:buChar char="»"/>
              <a:defRPr kumimoji="1" sz="2000">
                <a:solidFill>
                  <a:schemeClr val="tx1"/>
                </a:solidFill>
                <a:latin typeface="굴림" charset="-127"/>
                <a:ea typeface="굴림" charset="-127"/>
              </a:defRPr>
            </a:lvl6pPr>
            <a:lvl7pPr marL="2971800" indent="-228600" algn="l" rtl="0" fontAlgn="base" latinLnBrk="1">
              <a:spcBef>
                <a:spcPct val="20000"/>
              </a:spcBef>
              <a:spcAft>
                <a:spcPct val="0"/>
              </a:spcAft>
              <a:buChar char="»"/>
              <a:defRPr kumimoji="1" sz="2000">
                <a:solidFill>
                  <a:schemeClr val="tx1"/>
                </a:solidFill>
                <a:latin typeface="굴림" charset="-127"/>
                <a:ea typeface="굴림" charset="-127"/>
              </a:defRPr>
            </a:lvl7pPr>
            <a:lvl8pPr marL="3429000" indent="-228600" algn="l" rtl="0" fontAlgn="base" latinLnBrk="1">
              <a:spcBef>
                <a:spcPct val="20000"/>
              </a:spcBef>
              <a:spcAft>
                <a:spcPct val="0"/>
              </a:spcAft>
              <a:buChar char="»"/>
              <a:defRPr kumimoji="1" sz="2000">
                <a:solidFill>
                  <a:schemeClr val="tx1"/>
                </a:solidFill>
                <a:latin typeface="굴림" charset="-127"/>
                <a:ea typeface="굴림" charset="-127"/>
              </a:defRPr>
            </a:lvl8pPr>
            <a:lvl9pPr marL="3886200" indent="-228600" algn="l" rtl="0" fontAlgn="base" latinLnBrk="1">
              <a:spcBef>
                <a:spcPct val="20000"/>
              </a:spcBef>
              <a:spcAft>
                <a:spcPct val="0"/>
              </a:spcAft>
              <a:buChar char="»"/>
              <a:defRPr kumimoji="1" sz="2000">
                <a:solidFill>
                  <a:schemeClr val="tx1"/>
                </a:solidFill>
                <a:latin typeface="굴림" charset="-127"/>
                <a:ea typeface="굴림" charset="-127"/>
              </a:defRPr>
            </a:lvl9pPr>
          </a:lstStyle>
          <a:p>
            <a:pPr defTabSz="913463">
              <a:defRPr/>
            </a:pPr>
            <a:r>
              <a:rPr lang="ko-KR" altLang="en-US" b="0" dirty="0">
                <a:solidFill>
                  <a:prstClr val="black"/>
                </a:solidFill>
                <a:latin typeface="맑은 고딕" pitchFamily="50" charset="-127"/>
                <a:ea typeface="맑은 고딕" pitchFamily="50" charset="-127"/>
              </a:rPr>
              <a:t>예제</a:t>
            </a:r>
            <a:r>
              <a:rPr lang="en-US" altLang="ko-KR" b="0" dirty="0">
                <a:solidFill>
                  <a:prstClr val="black"/>
                </a:solidFill>
                <a:latin typeface="맑은 고딕" pitchFamily="50" charset="-127"/>
                <a:ea typeface="맑은 고딕" pitchFamily="50" charset="-127"/>
              </a:rPr>
              <a:t>:</a:t>
            </a:r>
            <a:r>
              <a:rPr lang="ko-KR" altLang="en-US" b="0" dirty="0">
                <a:solidFill>
                  <a:prstClr val="black"/>
                </a:solidFill>
                <a:latin typeface="맑은 고딕" pitchFamily="50" charset="-127"/>
                <a:ea typeface="맑은 고딕" pitchFamily="50" charset="-127"/>
              </a:rPr>
              <a:t> 마트 식품관 장바구니 분석</a:t>
            </a:r>
            <a:endParaRPr lang="en-US" altLang="ko-KR" b="0" dirty="0">
              <a:solidFill>
                <a:prstClr val="black"/>
              </a:solidFill>
              <a:latin typeface="맑은 고딕" pitchFamily="50" charset="-127"/>
              <a:ea typeface="맑은 고딕" pitchFamily="50" charset="-127"/>
            </a:endParaRPr>
          </a:p>
          <a:p>
            <a:pPr lvl="1" defTabSz="913463">
              <a:defRPr/>
            </a:pPr>
            <a:r>
              <a:rPr lang="ko-KR" altLang="en-US" dirty="0">
                <a:solidFill>
                  <a:prstClr val="black"/>
                </a:solidFill>
                <a:latin typeface="맑은 고딕" pitchFamily="50" charset="-127"/>
                <a:ea typeface="맑은 고딕" pitchFamily="50" charset="-127"/>
              </a:rPr>
              <a:t>“</a:t>
            </a:r>
            <a:r>
              <a:rPr lang="en-US" altLang="ko-KR" dirty="0">
                <a:solidFill>
                  <a:prstClr val="black"/>
                </a:solidFill>
                <a:latin typeface="맑은 고딕" pitchFamily="50" charset="-127"/>
                <a:ea typeface="맑은 고딕" pitchFamily="50" charset="-127"/>
              </a:rPr>
              <a:t>If (</a:t>
            </a:r>
            <a:r>
              <a:rPr lang="en-US" altLang="ko-KR" dirty="0">
                <a:solidFill>
                  <a:srgbClr val="00B0F0"/>
                </a:solidFill>
                <a:latin typeface="맑은 고딕" pitchFamily="50" charset="-127"/>
                <a:ea typeface="맑은 고딕" pitchFamily="50" charset="-127"/>
              </a:rPr>
              <a:t>antecedent</a:t>
            </a:r>
            <a:r>
              <a:rPr lang="en-US" altLang="ko-KR" dirty="0">
                <a:solidFill>
                  <a:prstClr val="black"/>
                </a:solidFill>
                <a:latin typeface="맑은 고딕" pitchFamily="50" charset="-127"/>
                <a:ea typeface="맑은 고딕" pitchFamily="50" charset="-127"/>
              </a:rPr>
              <a:t>) then (</a:t>
            </a:r>
            <a:r>
              <a:rPr lang="en-US" altLang="ko-KR" dirty="0">
                <a:solidFill>
                  <a:srgbClr val="FFC000"/>
                </a:solidFill>
                <a:latin typeface="맑은 고딕" pitchFamily="50" charset="-127"/>
                <a:ea typeface="맑은 고딕" pitchFamily="50" charset="-127"/>
              </a:rPr>
              <a:t>consequent</a:t>
            </a:r>
            <a:r>
              <a:rPr lang="en-US" altLang="ko-KR" dirty="0">
                <a:solidFill>
                  <a:prstClr val="black"/>
                </a:solidFill>
                <a:latin typeface="맑은 고딕" pitchFamily="50" charset="-127"/>
                <a:ea typeface="맑은 고딕" pitchFamily="50" charset="-127"/>
              </a:rPr>
              <a:t>)”</a:t>
            </a:r>
            <a:br>
              <a:rPr lang="en-US" altLang="ko-KR" dirty="0">
                <a:solidFill>
                  <a:prstClr val="black"/>
                </a:solidFill>
                <a:latin typeface="맑은 고딕" pitchFamily="50" charset="-127"/>
                <a:ea typeface="맑은 고딕" pitchFamily="50" charset="-127"/>
              </a:rPr>
            </a:br>
            <a:r>
              <a:rPr lang="ko-KR" altLang="en-US" dirty="0">
                <a:solidFill>
                  <a:prstClr val="black"/>
                </a:solidFill>
                <a:latin typeface="맑은 고딕" pitchFamily="50" charset="-127"/>
                <a:ea typeface="맑은 고딕" pitchFamily="50" charset="-127"/>
              </a:rPr>
              <a:t>형태의 규칙을 생성</a:t>
            </a:r>
          </a:p>
          <a:p>
            <a:pPr lvl="2" defTabSz="913463">
              <a:defRPr/>
            </a:pPr>
            <a:r>
              <a:rPr lang="en-US" altLang="ko-KR" dirty="0">
                <a:solidFill>
                  <a:prstClr val="black"/>
                </a:solidFill>
                <a:latin typeface="맑은 고딕" pitchFamily="50" charset="-127"/>
                <a:ea typeface="맑은 고딕" pitchFamily="50" charset="-127"/>
              </a:rPr>
              <a:t>If </a:t>
            </a:r>
            <a:r>
              <a:rPr lang="ko-KR" altLang="en-US" dirty="0">
                <a:solidFill>
                  <a:prstClr val="black"/>
                </a:solidFill>
                <a:latin typeface="맑은 고딕" pitchFamily="50" charset="-127"/>
                <a:ea typeface="맑은 고딕" pitchFamily="50" charset="-127"/>
              </a:rPr>
              <a:t>삼겹살</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쌈장</a:t>
            </a:r>
            <a:r>
              <a:rPr lang="en-US" altLang="ko-KR" dirty="0">
                <a:solidFill>
                  <a:prstClr val="black"/>
                </a:solidFill>
                <a:latin typeface="맑은 고딕" pitchFamily="50" charset="-127"/>
                <a:ea typeface="맑은 고딕" pitchFamily="50" charset="-127"/>
              </a:rPr>
              <a:t>, then </a:t>
            </a:r>
            <a:r>
              <a:rPr lang="ko-KR" altLang="en-US" dirty="0">
                <a:solidFill>
                  <a:prstClr val="black"/>
                </a:solidFill>
                <a:latin typeface="맑은 고딕" pitchFamily="50" charset="-127"/>
                <a:ea typeface="맑은 고딕" pitchFamily="50" charset="-127"/>
              </a:rPr>
              <a:t>상추”</a:t>
            </a:r>
          </a:p>
          <a:p>
            <a:pPr lvl="2" defTabSz="913463">
              <a:defRPr/>
            </a:pPr>
            <a:r>
              <a:rPr lang="en-US" altLang="ko-KR" dirty="0">
                <a:solidFill>
                  <a:srgbClr val="00B0F0"/>
                </a:solidFill>
                <a:latin typeface="맑은 고딕" pitchFamily="50" charset="-127"/>
                <a:ea typeface="맑은 고딕" pitchFamily="50" charset="-127"/>
              </a:rPr>
              <a:t>antecedent</a:t>
            </a:r>
            <a:r>
              <a:rPr lang="en-US" altLang="ko-KR" dirty="0">
                <a:solidFill>
                  <a:prstClr val="black"/>
                </a:solidFill>
                <a:latin typeface="맑은 고딕" pitchFamily="50" charset="-127"/>
                <a:ea typeface="맑은 고딕" pitchFamily="50" charset="-127"/>
              </a:rPr>
              <a:t> = {</a:t>
            </a:r>
            <a:r>
              <a:rPr lang="ko-KR" altLang="en-US" dirty="0">
                <a:solidFill>
                  <a:srgbClr val="00B0F0"/>
                </a:solidFill>
                <a:latin typeface="맑은 고딕" pitchFamily="50" charset="-127"/>
                <a:ea typeface="맑은 고딕" pitchFamily="50" charset="-127"/>
              </a:rPr>
              <a:t>삼겹살</a:t>
            </a:r>
            <a:r>
              <a:rPr lang="en-US" altLang="ko-KR" dirty="0">
                <a:solidFill>
                  <a:prstClr val="black"/>
                </a:solidFill>
                <a:latin typeface="맑은 고딕" pitchFamily="50" charset="-127"/>
                <a:ea typeface="맑은 고딕" pitchFamily="50" charset="-127"/>
              </a:rPr>
              <a:t>, </a:t>
            </a:r>
            <a:r>
              <a:rPr lang="ko-KR" altLang="en-US" dirty="0">
                <a:solidFill>
                  <a:srgbClr val="00B0F0"/>
                </a:solidFill>
                <a:latin typeface="맑은 고딕" pitchFamily="50" charset="-127"/>
                <a:ea typeface="맑은 고딕" pitchFamily="50" charset="-127"/>
              </a:rPr>
              <a:t>쌈장</a:t>
            </a:r>
            <a:r>
              <a:rPr lang="en-US" altLang="ko-KR" dirty="0">
                <a:solidFill>
                  <a:prstClr val="black"/>
                </a:solidFill>
                <a:latin typeface="맑은 고딕" pitchFamily="50" charset="-127"/>
                <a:ea typeface="맑은 고딕" pitchFamily="50" charset="-127"/>
              </a:rPr>
              <a:t>}, </a:t>
            </a:r>
            <a:br>
              <a:rPr lang="en-US" altLang="ko-KR" dirty="0">
                <a:solidFill>
                  <a:prstClr val="black"/>
                </a:solidFill>
                <a:latin typeface="맑은 고딕" pitchFamily="50" charset="-127"/>
                <a:ea typeface="맑은 고딕" pitchFamily="50" charset="-127"/>
              </a:rPr>
            </a:br>
            <a:r>
              <a:rPr lang="en-US" altLang="ko-KR" dirty="0">
                <a:solidFill>
                  <a:srgbClr val="FFC000"/>
                </a:solidFill>
                <a:latin typeface="맑은 고딕" pitchFamily="50" charset="-127"/>
                <a:ea typeface="맑은 고딕" pitchFamily="50" charset="-127"/>
              </a:rPr>
              <a:t>consequent</a:t>
            </a:r>
            <a:r>
              <a:rPr lang="en-US" altLang="ko-KR" dirty="0">
                <a:solidFill>
                  <a:prstClr val="black"/>
                </a:solidFill>
                <a:latin typeface="맑은 고딕" pitchFamily="50" charset="-127"/>
                <a:ea typeface="맑은 고딕" pitchFamily="50" charset="-127"/>
              </a:rPr>
              <a:t> = {</a:t>
            </a:r>
            <a:r>
              <a:rPr lang="ko-KR" altLang="en-US" dirty="0">
                <a:solidFill>
                  <a:srgbClr val="FFC000"/>
                </a:solidFill>
                <a:latin typeface="맑은 고딕" pitchFamily="50" charset="-127"/>
                <a:ea typeface="맑은 고딕" pitchFamily="50" charset="-127"/>
              </a:rPr>
              <a:t>상추</a:t>
            </a:r>
            <a:r>
              <a:rPr lang="en-US" altLang="ko-KR" dirty="0">
                <a:solidFill>
                  <a:prstClr val="black"/>
                </a:solidFill>
                <a:latin typeface="맑은 고딕" pitchFamily="50" charset="-127"/>
                <a:ea typeface="맑은 고딕" pitchFamily="50" charset="-127"/>
              </a:rPr>
              <a:t>}</a:t>
            </a:r>
            <a:endParaRPr lang="ko-KR" altLang="en-US" dirty="0">
              <a:solidFill>
                <a:prstClr val="black"/>
              </a:solidFill>
              <a:latin typeface="맑은 고딕" pitchFamily="50" charset="-127"/>
              <a:ea typeface="맑은 고딕" pitchFamily="50" charset="-127"/>
            </a:endParaRPr>
          </a:p>
          <a:p>
            <a:pPr lvl="1" defTabSz="913463">
              <a:defRPr/>
            </a:pPr>
            <a:endParaRPr lang="ko-KR" altLang="en-US" dirty="0">
              <a:solidFill>
                <a:prstClr val="black"/>
              </a:solidFill>
              <a:latin typeface="맑은 고딕" pitchFamily="50" charset="-127"/>
              <a:ea typeface="맑은 고딕" pitchFamily="50" charset="-127"/>
            </a:endParaRPr>
          </a:p>
          <a:p>
            <a:pPr marL="704856" lvl="1" indent="-457200" defTabSz="913463">
              <a:buFont typeface="+mj-ea"/>
              <a:buAutoNum type="circleNumDbPlain"/>
              <a:defRPr/>
            </a:pPr>
            <a:r>
              <a:rPr lang="ko-KR" altLang="en-US" dirty="0">
                <a:solidFill>
                  <a:prstClr val="black"/>
                </a:solidFill>
                <a:latin typeface="맑은 고딕" pitchFamily="50" charset="-127"/>
                <a:ea typeface="맑은 고딕" pitchFamily="50" charset="-127"/>
              </a:rPr>
              <a:t>규칙에  대한 지표 필요</a:t>
            </a:r>
          </a:p>
          <a:p>
            <a:pPr marL="704856" lvl="1" indent="-457200" defTabSz="913463">
              <a:buFont typeface="+mj-ea"/>
              <a:buAutoNum type="circleNumDbPlain"/>
              <a:defRPr/>
            </a:pPr>
            <a:r>
              <a:rPr lang="ko-KR" altLang="en-US" dirty="0">
                <a:solidFill>
                  <a:prstClr val="black"/>
                </a:solidFill>
                <a:latin typeface="맑은 고딕" pitchFamily="50" charset="-127"/>
                <a:ea typeface="맑은 고딕" pitchFamily="50" charset="-127"/>
              </a:rPr>
              <a:t>너무 많은 조합이 발생하기 때문에 </a:t>
            </a:r>
            <a:br>
              <a:rPr lang="ko-KR" altLang="en-US" dirty="0">
                <a:solidFill>
                  <a:prstClr val="black"/>
                </a:solidFill>
                <a:latin typeface="맑은 고딕" pitchFamily="50" charset="-127"/>
                <a:ea typeface="맑은 고딕" pitchFamily="50" charset="-127"/>
              </a:rPr>
            </a:br>
            <a:r>
              <a:rPr lang="ko-KR" altLang="en-US" dirty="0">
                <a:solidFill>
                  <a:prstClr val="black"/>
                </a:solidFill>
                <a:latin typeface="맑은 고딕" pitchFamily="50" charset="-127"/>
                <a:ea typeface="맑은 고딕" pitchFamily="50" charset="-127"/>
              </a:rPr>
              <a:t>빈번한</a:t>
            </a:r>
            <a:r>
              <a:rPr lang="en-US" altLang="ko-KR" dirty="0">
                <a:solidFill>
                  <a:prstClr val="black"/>
                </a:solidFill>
                <a:latin typeface="맑은 고딕" pitchFamily="50" charset="-127"/>
                <a:ea typeface="맑은 고딕" pitchFamily="50" charset="-127"/>
              </a:rPr>
              <a:t>(</a:t>
            </a:r>
            <a:r>
              <a:rPr lang="ko-KR" altLang="en-US" dirty="0">
                <a:solidFill>
                  <a:prstClr val="black"/>
                </a:solidFill>
                <a:latin typeface="맑은 고딕" pitchFamily="50" charset="-127"/>
                <a:ea typeface="맑은 고딕" pitchFamily="50" charset="-127"/>
              </a:rPr>
              <a:t>효율적인</a:t>
            </a:r>
            <a:r>
              <a:rPr lang="en-US" altLang="ko-KR" dirty="0">
                <a:solidFill>
                  <a:prstClr val="black"/>
                </a:solidFill>
                <a:latin typeface="맑은 고딕" pitchFamily="50" charset="-127"/>
                <a:ea typeface="맑은 고딕" pitchFamily="50" charset="-127"/>
              </a:rPr>
              <a:t>)</a:t>
            </a:r>
            <a:r>
              <a:rPr lang="ko-KR" altLang="en-US" dirty="0">
                <a:solidFill>
                  <a:prstClr val="black"/>
                </a:solidFill>
                <a:latin typeface="맑은 고딕" pitchFamily="50" charset="-127"/>
                <a:ea typeface="맑은 고딕" pitchFamily="50" charset="-127"/>
              </a:rPr>
              <a:t> </a:t>
            </a:r>
            <a:r>
              <a:rPr lang="en-US" altLang="ko-KR" dirty="0">
                <a:solidFill>
                  <a:prstClr val="black"/>
                </a:solidFill>
                <a:latin typeface="맑은 고딕" pitchFamily="50" charset="-127"/>
                <a:ea typeface="맑은 고딕" pitchFamily="50" charset="-127"/>
              </a:rPr>
              <a:t>item set</a:t>
            </a:r>
            <a:r>
              <a:rPr lang="ko-KR" altLang="en-US" dirty="0">
                <a:solidFill>
                  <a:prstClr val="black"/>
                </a:solidFill>
                <a:latin typeface="맑은 고딕" pitchFamily="50" charset="-127"/>
                <a:ea typeface="맑은 고딕" pitchFamily="50" charset="-127"/>
              </a:rPr>
              <a:t>을 고려해야 함</a:t>
            </a:r>
          </a:p>
          <a:p>
            <a:pPr lvl="2" defTabSz="913463">
              <a:defRPr/>
            </a:pPr>
            <a:r>
              <a:rPr lang="ko-KR" altLang="en-US" dirty="0">
                <a:solidFill>
                  <a:prstClr val="black"/>
                </a:solidFill>
                <a:latin typeface="맑은 고딕" pitchFamily="50" charset="-127"/>
                <a:ea typeface="맑은 고딕" pitchFamily="50" charset="-127"/>
              </a:rPr>
              <a:t>종류</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삼겹살</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쌈장</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상추</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등심</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소금</a:t>
            </a:r>
            <a:r>
              <a:rPr lang="en-US" altLang="ko-KR" dirty="0">
                <a:solidFill>
                  <a:prstClr val="black"/>
                </a:solidFill>
                <a:latin typeface="맑은 고딕" pitchFamily="50" charset="-127"/>
                <a:ea typeface="맑은 고딕" pitchFamily="50" charset="-127"/>
              </a:rPr>
              <a:t>,</a:t>
            </a:r>
            <a:r>
              <a:rPr lang="ko-KR" altLang="en-US" dirty="0">
                <a:solidFill>
                  <a:prstClr val="black"/>
                </a:solidFill>
                <a:latin typeface="맑은 고딕" pitchFamily="50" charset="-127"/>
                <a:ea typeface="맑은 고딕" pitchFamily="50" charset="-127"/>
              </a:rPr>
              <a:t> 깻잎</a:t>
            </a:r>
            <a:br>
              <a:rPr lang="ko-KR" altLang="en-US" dirty="0">
                <a:solidFill>
                  <a:prstClr val="black"/>
                </a:solidFill>
                <a:latin typeface="맑은 고딕" pitchFamily="50" charset="-127"/>
                <a:ea typeface="맑은 고딕" pitchFamily="50" charset="-127"/>
              </a:rPr>
            </a:br>
            <a:r>
              <a:rPr lang="ko-KR" altLang="en-US" dirty="0">
                <a:solidFill>
                  <a:prstClr val="black"/>
                </a:solidFill>
                <a:latin typeface="맑은 고딕" pitchFamily="50" charset="-127"/>
                <a:ea typeface="맑은 고딕" pitchFamily="50" charset="-127"/>
              </a:rPr>
              <a:t>마늘</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갈비</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샐러드유</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오리고기</a:t>
            </a:r>
            <a:r>
              <a:rPr lang="en-US" altLang="ko-KR" dirty="0">
                <a:solidFill>
                  <a:prstClr val="black"/>
                </a:solidFill>
                <a:latin typeface="맑은 고딕" pitchFamily="50" charset="-127"/>
                <a:ea typeface="맑은 고딕" pitchFamily="50" charset="-127"/>
              </a:rPr>
              <a:t>(10</a:t>
            </a:r>
            <a:r>
              <a:rPr lang="ko-KR" altLang="en-US" dirty="0">
                <a:solidFill>
                  <a:prstClr val="black"/>
                </a:solidFill>
                <a:latin typeface="맑은 고딕" pitchFamily="50" charset="-127"/>
                <a:ea typeface="맑은 고딕" pitchFamily="50" charset="-127"/>
              </a:rPr>
              <a:t>개</a:t>
            </a:r>
            <a:r>
              <a:rPr lang="en-US" altLang="ko-KR" dirty="0">
                <a:solidFill>
                  <a:prstClr val="black"/>
                </a:solidFill>
                <a:latin typeface="맑은 고딕" pitchFamily="50" charset="-127"/>
                <a:ea typeface="맑은 고딕" pitchFamily="50" charset="-127"/>
              </a:rPr>
              <a:t>)</a:t>
            </a:r>
          </a:p>
        </p:txBody>
      </p:sp>
      <p:graphicFrame>
        <p:nvGraphicFramePr>
          <p:cNvPr id="22" name="표 21"/>
          <p:cNvGraphicFramePr>
            <a:graphicFrameLocks noGrp="1"/>
          </p:cNvGraphicFramePr>
          <p:nvPr/>
        </p:nvGraphicFramePr>
        <p:xfrm>
          <a:off x="7068109" y="1772816"/>
          <a:ext cx="3708409" cy="4358640"/>
        </p:xfrm>
        <a:graphic>
          <a:graphicData uri="http://schemas.openxmlformats.org/drawingml/2006/table">
            <a:tbl>
              <a:tblPr firstRow="1"/>
              <a:tblGrid>
                <a:gridCol w="756084">
                  <a:extLst>
                    <a:ext uri="{9D8B030D-6E8A-4147-A177-3AD203B41FA5}">
                      <a16:colId xmlns:a16="http://schemas.microsoft.com/office/drawing/2014/main" val="20000"/>
                    </a:ext>
                  </a:extLst>
                </a:gridCol>
                <a:gridCol w="2952325">
                  <a:extLst>
                    <a:ext uri="{9D8B030D-6E8A-4147-A177-3AD203B41FA5}">
                      <a16:colId xmlns:a16="http://schemas.microsoft.com/office/drawing/2014/main" val="20001"/>
                    </a:ext>
                  </a:extLst>
                </a:gridCol>
              </a:tblGrid>
              <a:tr h="370840">
                <a:tc>
                  <a:txBody>
                    <a:bodyPr/>
                    <a:lstStyle>
                      <a:lvl1pPr marL="0" algn="l" defTabSz="957742" rtl="0" eaLnBrk="1" latinLnBrk="1" hangingPunct="1">
                        <a:defRPr sz="1900" b="1" kern="1200">
                          <a:solidFill>
                            <a:schemeClr val="tx1"/>
                          </a:solidFill>
                          <a:latin typeface="나눔고딕"/>
                          <a:ea typeface="나눔고딕"/>
                        </a:defRPr>
                      </a:lvl1pPr>
                      <a:lvl2pPr marL="478872" algn="l" defTabSz="957742" rtl="0" eaLnBrk="1" latinLnBrk="1" hangingPunct="1">
                        <a:defRPr sz="1900" b="1" kern="1200">
                          <a:solidFill>
                            <a:schemeClr val="tx1"/>
                          </a:solidFill>
                          <a:latin typeface="나눔고딕"/>
                          <a:ea typeface="나눔고딕"/>
                        </a:defRPr>
                      </a:lvl2pPr>
                      <a:lvl3pPr marL="957742" algn="l" defTabSz="957742" rtl="0" eaLnBrk="1" latinLnBrk="1" hangingPunct="1">
                        <a:defRPr sz="1900" b="1" kern="1200">
                          <a:solidFill>
                            <a:schemeClr val="tx1"/>
                          </a:solidFill>
                          <a:latin typeface="나눔고딕"/>
                          <a:ea typeface="나눔고딕"/>
                        </a:defRPr>
                      </a:lvl3pPr>
                      <a:lvl4pPr marL="1436613" algn="l" defTabSz="957742" rtl="0" eaLnBrk="1" latinLnBrk="1" hangingPunct="1">
                        <a:defRPr sz="1900" b="1" kern="1200">
                          <a:solidFill>
                            <a:schemeClr val="tx1"/>
                          </a:solidFill>
                          <a:latin typeface="나눔고딕"/>
                          <a:ea typeface="나눔고딕"/>
                        </a:defRPr>
                      </a:lvl4pPr>
                      <a:lvl5pPr marL="1915486" algn="l" defTabSz="957742" rtl="0" eaLnBrk="1" latinLnBrk="1" hangingPunct="1">
                        <a:defRPr sz="1900" b="1" kern="1200">
                          <a:solidFill>
                            <a:schemeClr val="tx1"/>
                          </a:solidFill>
                          <a:latin typeface="나눔고딕"/>
                          <a:ea typeface="나눔고딕"/>
                        </a:defRPr>
                      </a:lvl5pPr>
                      <a:lvl6pPr marL="2394356" algn="l" defTabSz="957742" rtl="0" eaLnBrk="1" latinLnBrk="1" hangingPunct="1">
                        <a:defRPr sz="1900" b="1" kern="1200">
                          <a:solidFill>
                            <a:schemeClr val="tx1"/>
                          </a:solidFill>
                          <a:latin typeface="나눔고딕"/>
                          <a:ea typeface="나눔고딕"/>
                        </a:defRPr>
                      </a:lvl6pPr>
                      <a:lvl7pPr marL="2873225" algn="l" defTabSz="957742" rtl="0" eaLnBrk="1" latinLnBrk="1" hangingPunct="1">
                        <a:defRPr sz="1900" b="1" kern="1200">
                          <a:solidFill>
                            <a:schemeClr val="tx1"/>
                          </a:solidFill>
                          <a:latin typeface="나눔고딕"/>
                          <a:ea typeface="나눔고딕"/>
                        </a:defRPr>
                      </a:lvl7pPr>
                      <a:lvl8pPr marL="3352096" algn="l" defTabSz="957742" rtl="0" eaLnBrk="1" latinLnBrk="1" hangingPunct="1">
                        <a:defRPr sz="1900" b="1" kern="1200">
                          <a:solidFill>
                            <a:schemeClr val="tx1"/>
                          </a:solidFill>
                          <a:latin typeface="나눔고딕"/>
                          <a:ea typeface="나눔고딕"/>
                        </a:defRPr>
                      </a:lvl8pPr>
                      <a:lvl9pPr marL="3830969" algn="l" defTabSz="957742" rtl="0" eaLnBrk="1" latinLnBrk="1" hangingPunct="1">
                        <a:defRPr sz="1900" b="1" kern="1200">
                          <a:solidFill>
                            <a:schemeClr val="tx1"/>
                          </a:solidFill>
                          <a:latin typeface="나눔고딕"/>
                          <a:ea typeface="나눔고딕"/>
                        </a:defRPr>
                      </a:lvl9pPr>
                    </a:lstStyle>
                    <a:p>
                      <a:pPr algn="ctr" latinLnBrk="1"/>
                      <a:r>
                        <a:rPr lang="ko-KR" altLang="en-US" sz="2000" dirty="0">
                          <a:latin typeface="맑은 고딕" pitchFamily="50" charset="-127"/>
                          <a:ea typeface="맑은 고딕" pitchFamily="50" charset="-127"/>
                        </a:rPr>
                        <a:t>번호</a:t>
                      </a:r>
                    </a:p>
                  </a:txBody>
                  <a:tcP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742" rtl="0" eaLnBrk="1" latinLnBrk="1" hangingPunct="1">
                        <a:defRPr sz="1900" b="1" kern="1200">
                          <a:solidFill>
                            <a:schemeClr val="tx1"/>
                          </a:solidFill>
                          <a:latin typeface="나눔고딕"/>
                          <a:ea typeface="나눔고딕"/>
                        </a:defRPr>
                      </a:lvl1pPr>
                      <a:lvl2pPr marL="478872" algn="l" defTabSz="957742" rtl="0" eaLnBrk="1" latinLnBrk="1" hangingPunct="1">
                        <a:defRPr sz="1900" b="1" kern="1200">
                          <a:solidFill>
                            <a:schemeClr val="tx1"/>
                          </a:solidFill>
                          <a:latin typeface="나눔고딕"/>
                          <a:ea typeface="나눔고딕"/>
                        </a:defRPr>
                      </a:lvl2pPr>
                      <a:lvl3pPr marL="957742" algn="l" defTabSz="957742" rtl="0" eaLnBrk="1" latinLnBrk="1" hangingPunct="1">
                        <a:defRPr sz="1900" b="1" kern="1200">
                          <a:solidFill>
                            <a:schemeClr val="tx1"/>
                          </a:solidFill>
                          <a:latin typeface="나눔고딕"/>
                          <a:ea typeface="나눔고딕"/>
                        </a:defRPr>
                      </a:lvl3pPr>
                      <a:lvl4pPr marL="1436613" algn="l" defTabSz="957742" rtl="0" eaLnBrk="1" latinLnBrk="1" hangingPunct="1">
                        <a:defRPr sz="1900" b="1" kern="1200">
                          <a:solidFill>
                            <a:schemeClr val="tx1"/>
                          </a:solidFill>
                          <a:latin typeface="나눔고딕"/>
                          <a:ea typeface="나눔고딕"/>
                        </a:defRPr>
                      </a:lvl4pPr>
                      <a:lvl5pPr marL="1915486" algn="l" defTabSz="957742" rtl="0" eaLnBrk="1" latinLnBrk="1" hangingPunct="1">
                        <a:defRPr sz="1900" b="1" kern="1200">
                          <a:solidFill>
                            <a:schemeClr val="tx1"/>
                          </a:solidFill>
                          <a:latin typeface="나눔고딕"/>
                          <a:ea typeface="나눔고딕"/>
                        </a:defRPr>
                      </a:lvl5pPr>
                      <a:lvl6pPr marL="2394356" algn="l" defTabSz="957742" rtl="0" eaLnBrk="1" latinLnBrk="1" hangingPunct="1">
                        <a:defRPr sz="1900" b="1" kern="1200">
                          <a:solidFill>
                            <a:schemeClr val="tx1"/>
                          </a:solidFill>
                          <a:latin typeface="나눔고딕"/>
                          <a:ea typeface="나눔고딕"/>
                        </a:defRPr>
                      </a:lvl6pPr>
                      <a:lvl7pPr marL="2873225" algn="l" defTabSz="957742" rtl="0" eaLnBrk="1" latinLnBrk="1" hangingPunct="1">
                        <a:defRPr sz="1900" b="1" kern="1200">
                          <a:solidFill>
                            <a:schemeClr val="tx1"/>
                          </a:solidFill>
                          <a:latin typeface="나눔고딕"/>
                          <a:ea typeface="나눔고딕"/>
                        </a:defRPr>
                      </a:lvl7pPr>
                      <a:lvl8pPr marL="3352096" algn="l" defTabSz="957742" rtl="0" eaLnBrk="1" latinLnBrk="1" hangingPunct="1">
                        <a:defRPr sz="1900" b="1" kern="1200">
                          <a:solidFill>
                            <a:schemeClr val="tx1"/>
                          </a:solidFill>
                          <a:latin typeface="나눔고딕"/>
                          <a:ea typeface="나눔고딕"/>
                        </a:defRPr>
                      </a:lvl8pPr>
                      <a:lvl9pPr marL="3830969" algn="l" defTabSz="957742" rtl="0" eaLnBrk="1" latinLnBrk="1" hangingPunct="1">
                        <a:defRPr sz="1900" b="1" kern="1200">
                          <a:solidFill>
                            <a:schemeClr val="tx1"/>
                          </a:solidFill>
                          <a:latin typeface="나눔고딕"/>
                          <a:ea typeface="나눔고딕"/>
                        </a:defRPr>
                      </a:lvl9pPr>
                    </a:lstStyle>
                    <a:p>
                      <a:pPr algn="ctr" latinLnBrk="1"/>
                      <a:r>
                        <a:rPr lang="ko-KR" altLang="en-US" sz="2000" dirty="0">
                          <a:latin typeface="맑은 고딕" pitchFamily="50" charset="-127"/>
                          <a:ea typeface="맑은 고딕" pitchFamily="50" charset="-127"/>
                        </a:rPr>
                        <a:t>내용물</a:t>
                      </a:r>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1</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solidFill>
                            <a:srgbClr val="00B0F0"/>
                          </a:solidFill>
                          <a:latin typeface="맑은 고딕" pitchFamily="50" charset="-127"/>
                          <a:ea typeface="맑은 고딕" pitchFamily="50" charset="-127"/>
                        </a:rPr>
                        <a:t>삼겹살</a:t>
                      </a:r>
                      <a:r>
                        <a:rPr lang="en-US" altLang="ko-KR" sz="2000" dirty="0">
                          <a:latin typeface="맑은 고딕" pitchFamily="50" charset="-127"/>
                          <a:ea typeface="맑은 고딕" pitchFamily="50" charset="-127"/>
                        </a:rPr>
                        <a:t>, </a:t>
                      </a:r>
                      <a:r>
                        <a:rPr lang="ko-KR" altLang="en-US" sz="2000" dirty="0">
                          <a:solidFill>
                            <a:srgbClr val="00B0F0"/>
                          </a:solidFill>
                          <a:latin typeface="맑은 고딕" pitchFamily="50" charset="-127"/>
                          <a:ea typeface="맑은 고딕" pitchFamily="50" charset="-127"/>
                        </a:rPr>
                        <a:t>쌈장</a:t>
                      </a:r>
                      <a:r>
                        <a:rPr lang="en-US" altLang="ko-KR" sz="2000" dirty="0">
                          <a:latin typeface="맑은 고딕" pitchFamily="50" charset="-127"/>
                          <a:ea typeface="맑은 고딕" pitchFamily="50" charset="-127"/>
                        </a:rPr>
                        <a:t>, </a:t>
                      </a:r>
                      <a:r>
                        <a:rPr lang="ko-KR" altLang="en-US" sz="2000" dirty="0">
                          <a:solidFill>
                            <a:srgbClr val="FFC000"/>
                          </a:solidFill>
                          <a:latin typeface="맑은 고딕" pitchFamily="50" charset="-127"/>
                          <a:ea typeface="맑은 고딕" pitchFamily="50" charset="-127"/>
                        </a:rPr>
                        <a:t>상추</a:t>
                      </a:r>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2</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latin typeface="맑은 고딕" pitchFamily="50" charset="-127"/>
                          <a:ea typeface="맑은 고딕" pitchFamily="50" charset="-127"/>
                        </a:rPr>
                        <a:t>등심</a:t>
                      </a:r>
                      <a:r>
                        <a:rPr lang="en-US" altLang="ko-KR" sz="2000" dirty="0">
                          <a:latin typeface="맑은 고딕" pitchFamily="50" charset="-127"/>
                          <a:ea typeface="맑은 고딕" pitchFamily="50" charset="-127"/>
                        </a:rPr>
                        <a:t>, </a:t>
                      </a:r>
                      <a:r>
                        <a:rPr lang="ko-KR" altLang="en-US" sz="2000" dirty="0">
                          <a:latin typeface="맑은 고딕" pitchFamily="50" charset="-127"/>
                          <a:ea typeface="맑은 고딕" pitchFamily="50" charset="-127"/>
                        </a:rPr>
                        <a:t>소금</a:t>
                      </a:r>
                      <a:r>
                        <a:rPr lang="en-US" altLang="ko-KR" sz="2000" dirty="0">
                          <a:latin typeface="맑은 고딕" pitchFamily="50" charset="-127"/>
                          <a:ea typeface="맑은 고딕" pitchFamily="50" charset="-127"/>
                        </a:rPr>
                        <a:t>, </a:t>
                      </a:r>
                      <a:r>
                        <a:rPr lang="ko-KR" altLang="en-US" sz="2000" dirty="0">
                          <a:latin typeface="맑은 고딕" pitchFamily="50" charset="-127"/>
                          <a:ea typeface="맑은 고딕" pitchFamily="50" charset="-127"/>
                        </a:rPr>
                        <a:t>깻잎</a:t>
                      </a:r>
                    </a:p>
                  </a:txBody>
                  <a:tcP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3</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solidFill>
                            <a:srgbClr val="00B0F0"/>
                          </a:solidFill>
                          <a:latin typeface="맑은 고딕" pitchFamily="50" charset="-127"/>
                          <a:ea typeface="맑은 고딕" pitchFamily="50" charset="-127"/>
                        </a:rPr>
                        <a:t>삼겹살</a:t>
                      </a:r>
                      <a:r>
                        <a:rPr lang="en-US" altLang="ko-KR" sz="2000" dirty="0">
                          <a:latin typeface="맑은 고딕" pitchFamily="50" charset="-127"/>
                          <a:ea typeface="맑은 고딕" pitchFamily="50" charset="-127"/>
                        </a:rPr>
                        <a:t>, </a:t>
                      </a:r>
                      <a:r>
                        <a:rPr lang="ko-KR" altLang="en-US" sz="2000" dirty="0">
                          <a:solidFill>
                            <a:srgbClr val="00B0F0"/>
                          </a:solidFill>
                          <a:latin typeface="맑은 고딕" pitchFamily="50" charset="-127"/>
                          <a:ea typeface="맑은 고딕" pitchFamily="50" charset="-127"/>
                        </a:rPr>
                        <a:t>쌈장</a:t>
                      </a:r>
                      <a:r>
                        <a:rPr lang="en-US" altLang="ko-KR" sz="2000" dirty="0">
                          <a:latin typeface="맑은 고딕" pitchFamily="50" charset="-127"/>
                          <a:ea typeface="맑은 고딕" pitchFamily="50" charset="-127"/>
                        </a:rPr>
                        <a:t>, </a:t>
                      </a:r>
                      <a:r>
                        <a:rPr lang="ko-KR" altLang="en-US" sz="2000" dirty="0">
                          <a:solidFill>
                            <a:srgbClr val="FFC000"/>
                          </a:solidFill>
                          <a:latin typeface="맑은 고딕" pitchFamily="50" charset="-127"/>
                          <a:ea typeface="맑은 고딕" pitchFamily="50" charset="-127"/>
                        </a:rPr>
                        <a:t>상추</a:t>
                      </a:r>
                      <a:r>
                        <a:rPr lang="en-US" altLang="ko-KR" sz="2000" dirty="0">
                          <a:latin typeface="맑은 고딕" pitchFamily="50" charset="-127"/>
                          <a:ea typeface="맑은 고딕" pitchFamily="50" charset="-127"/>
                        </a:rPr>
                        <a:t>, </a:t>
                      </a:r>
                      <a:r>
                        <a:rPr lang="ko-KR" altLang="en-US" sz="2000" dirty="0">
                          <a:latin typeface="맑은 고딕" pitchFamily="50" charset="-127"/>
                          <a:ea typeface="맑은 고딕" pitchFamily="50" charset="-127"/>
                        </a:rPr>
                        <a:t>마늘</a:t>
                      </a:r>
                    </a:p>
                  </a:txBody>
                  <a:tcP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4</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latin typeface="맑은 고딕" pitchFamily="50" charset="-127"/>
                          <a:ea typeface="맑은 고딕" pitchFamily="50" charset="-127"/>
                        </a:rPr>
                        <a:t>갈비</a:t>
                      </a:r>
                      <a:r>
                        <a:rPr lang="en-US" altLang="ko-KR" sz="2000" dirty="0">
                          <a:latin typeface="맑은 고딕" pitchFamily="50" charset="-127"/>
                          <a:ea typeface="맑은 고딕" pitchFamily="50" charset="-127"/>
                        </a:rPr>
                        <a:t>, </a:t>
                      </a:r>
                      <a:r>
                        <a:rPr lang="ko-KR" altLang="en-US" sz="2000" dirty="0">
                          <a:latin typeface="맑은 고딕" pitchFamily="50" charset="-127"/>
                          <a:ea typeface="맑은 고딕" pitchFamily="50" charset="-127"/>
                        </a:rPr>
                        <a:t>등심</a:t>
                      </a:r>
                      <a:r>
                        <a:rPr lang="en-US" altLang="ko-KR" sz="2000" dirty="0">
                          <a:latin typeface="맑은 고딕" pitchFamily="50" charset="-127"/>
                          <a:ea typeface="맑은 고딕" pitchFamily="50" charset="-127"/>
                        </a:rPr>
                        <a:t>, </a:t>
                      </a:r>
                      <a:r>
                        <a:rPr lang="ko-KR" altLang="en-US" sz="2000" dirty="0">
                          <a:solidFill>
                            <a:schemeClr val="tx1"/>
                          </a:solidFill>
                          <a:latin typeface="맑은 고딕" pitchFamily="50" charset="-127"/>
                          <a:ea typeface="맑은 고딕" pitchFamily="50" charset="-127"/>
                        </a:rPr>
                        <a:t>삼겹살</a:t>
                      </a:r>
                    </a:p>
                  </a:txBody>
                  <a:tcP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5</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solidFill>
                            <a:schemeClr val="tx1"/>
                          </a:solidFill>
                          <a:latin typeface="맑은 고딕" pitchFamily="50" charset="-127"/>
                          <a:ea typeface="맑은 고딕" pitchFamily="50" charset="-127"/>
                        </a:rPr>
                        <a:t>삼겹살</a:t>
                      </a:r>
                      <a:r>
                        <a:rPr lang="en-US" altLang="ko-KR" sz="2000" dirty="0">
                          <a:latin typeface="맑은 고딕" pitchFamily="50" charset="-127"/>
                          <a:ea typeface="맑은 고딕" pitchFamily="50" charset="-127"/>
                        </a:rPr>
                        <a:t>, </a:t>
                      </a:r>
                      <a:r>
                        <a:rPr lang="ko-KR" altLang="en-US" sz="2000" dirty="0">
                          <a:latin typeface="맑은 고딕" pitchFamily="50" charset="-127"/>
                          <a:ea typeface="맑은 고딕" pitchFamily="50" charset="-127"/>
                        </a:rPr>
                        <a:t>마늘</a:t>
                      </a:r>
                      <a:r>
                        <a:rPr lang="en-US" altLang="ko-KR" sz="2000" dirty="0">
                          <a:latin typeface="맑은 고딕" pitchFamily="50" charset="-127"/>
                          <a:ea typeface="맑은 고딕" pitchFamily="50" charset="-127"/>
                        </a:rPr>
                        <a:t>, </a:t>
                      </a:r>
                      <a:r>
                        <a:rPr lang="ko-KR" altLang="en-US" sz="2000" dirty="0">
                          <a:latin typeface="맑은 고딕" pitchFamily="50" charset="-127"/>
                          <a:ea typeface="맑은 고딕" pitchFamily="50" charset="-127"/>
                        </a:rPr>
                        <a:t>샐러드유</a:t>
                      </a:r>
                    </a:p>
                  </a:txBody>
                  <a:tcP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6</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latin typeface="맑은 고딕" pitchFamily="50" charset="-127"/>
                          <a:ea typeface="맑은 고딕" pitchFamily="50" charset="-127"/>
                        </a:rPr>
                        <a:t>갈비</a:t>
                      </a:r>
                      <a:r>
                        <a:rPr lang="en-US" altLang="ko-KR" sz="2000" dirty="0">
                          <a:latin typeface="맑은 고딕" pitchFamily="50" charset="-127"/>
                          <a:ea typeface="맑은 고딕" pitchFamily="50" charset="-127"/>
                        </a:rPr>
                        <a:t>, </a:t>
                      </a:r>
                      <a:r>
                        <a:rPr lang="ko-KR" altLang="en-US" sz="2000" dirty="0">
                          <a:latin typeface="맑은 고딕" pitchFamily="50" charset="-127"/>
                          <a:ea typeface="맑은 고딕" pitchFamily="50" charset="-127"/>
                        </a:rPr>
                        <a:t>마늘</a:t>
                      </a:r>
                      <a:r>
                        <a:rPr lang="en-US" altLang="ko-KR" sz="2000" dirty="0">
                          <a:latin typeface="맑은 고딕" pitchFamily="50" charset="-127"/>
                          <a:ea typeface="맑은 고딕" pitchFamily="50" charset="-127"/>
                        </a:rPr>
                        <a:t>, </a:t>
                      </a:r>
                      <a:r>
                        <a:rPr lang="ko-KR" altLang="en-US" sz="2000" dirty="0">
                          <a:latin typeface="맑은 고딕" pitchFamily="50" charset="-127"/>
                          <a:ea typeface="맑은 고딕" pitchFamily="50" charset="-127"/>
                        </a:rPr>
                        <a:t>오리고기</a:t>
                      </a:r>
                    </a:p>
                  </a:txBody>
                  <a:tcP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23613">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7</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latin typeface="맑은 고딕" pitchFamily="50" charset="-127"/>
                          <a:ea typeface="맑은 고딕" pitchFamily="50" charset="-127"/>
                        </a:rPr>
                        <a:t>오리고기</a:t>
                      </a:r>
                      <a:r>
                        <a:rPr lang="en-US" altLang="ko-KR" sz="2000" dirty="0">
                          <a:latin typeface="맑은 고딕" pitchFamily="50" charset="-127"/>
                          <a:ea typeface="맑은 고딕" pitchFamily="50" charset="-127"/>
                        </a:rPr>
                        <a:t>, </a:t>
                      </a:r>
                      <a:r>
                        <a:rPr lang="ko-KR" altLang="en-US" sz="2000" dirty="0">
                          <a:solidFill>
                            <a:srgbClr val="FFC000"/>
                          </a:solidFill>
                          <a:latin typeface="맑은 고딕" pitchFamily="50" charset="-127"/>
                          <a:ea typeface="맑은 고딕" pitchFamily="50" charset="-127"/>
                        </a:rPr>
                        <a:t>상추</a:t>
                      </a:r>
                      <a:endParaRPr lang="ko-KR" altLang="en-US" sz="2000" dirty="0">
                        <a:latin typeface="맑은 고딕" pitchFamily="50" charset="-127"/>
                        <a:ea typeface="맑은 고딕" pitchFamily="50" charset="-127"/>
                      </a:endParaRPr>
                    </a:p>
                  </a:txBody>
                  <a:tcP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2147">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8</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solidFill>
                            <a:schemeClr val="tx1"/>
                          </a:solidFill>
                          <a:latin typeface="맑은 고딕" pitchFamily="50" charset="-127"/>
                          <a:ea typeface="맑은 고딕" pitchFamily="50" charset="-127"/>
                        </a:rPr>
                        <a:t>삼겹살</a:t>
                      </a:r>
                    </a:p>
                  </a:txBody>
                  <a:tcP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94280">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9</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solidFill>
                            <a:srgbClr val="00B0F0"/>
                          </a:solidFill>
                          <a:latin typeface="맑은 고딕" pitchFamily="50" charset="-127"/>
                          <a:ea typeface="맑은 고딕" pitchFamily="50" charset="-127"/>
                        </a:rPr>
                        <a:t>삼겹살</a:t>
                      </a:r>
                      <a:r>
                        <a:rPr lang="en-US" altLang="ko-KR" sz="2000" dirty="0">
                          <a:latin typeface="맑은 고딕" pitchFamily="50" charset="-127"/>
                          <a:ea typeface="맑은 고딕" pitchFamily="50" charset="-127"/>
                        </a:rPr>
                        <a:t>, </a:t>
                      </a:r>
                      <a:r>
                        <a:rPr lang="ko-KR" altLang="en-US" sz="2000" dirty="0">
                          <a:solidFill>
                            <a:srgbClr val="00B0F0"/>
                          </a:solidFill>
                          <a:latin typeface="맑은 고딕" pitchFamily="50" charset="-127"/>
                          <a:ea typeface="맑은 고딕" pitchFamily="50" charset="-127"/>
                        </a:rPr>
                        <a:t>쌈장</a:t>
                      </a:r>
                      <a:endParaRPr lang="ko-KR" altLang="en-US" sz="2000" dirty="0">
                        <a:solidFill>
                          <a:srgbClr val="FFC000"/>
                        </a:solidFill>
                        <a:latin typeface="맑은 고딕" pitchFamily="50" charset="-127"/>
                        <a:ea typeface="맑은 고딕" pitchFamily="50" charset="-127"/>
                      </a:endParaRPr>
                    </a:p>
                  </a:txBody>
                  <a:tcP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23613">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2000" dirty="0">
                          <a:latin typeface="맑은 고딕" pitchFamily="50" charset="-127"/>
                          <a:ea typeface="맑은 고딕" pitchFamily="50" charset="-127"/>
                        </a:rPr>
                        <a:t>10</a:t>
                      </a:r>
                      <a:endParaRPr lang="ko-KR" altLang="en-US" sz="2000" dirty="0">
                        <a:latin typeface="맑은 고딕" pitchFamily="50" charset="-127"/>
                        <a:ea typeface="맑은 고딕" pitchFamily="50" charset="-127"/>
                      </a:endParaRPr>
                    </a:p>
                  </a:txBody>
                  <a:tcP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latinLnBrk="1"/>
                      <a:r>
                        <a:rPr lang="ko-KR" altLang="en-US" sz="2000" dirty="0">
                          <a:latin typeface="맑은 고딕" pitchFamily="50" charset="-127"/>
                          <a:ea typeface="맑은 고딕" pitchFamily="50" charset="-127"/>
                        </a:rPr>
                        <a:t>등심</a:t>
                      </a:r>
                    </a:p>
                  </a:txBody>
                  <a:tcP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23" name="TextBox 22"/>
          <p:cNvSpPr txBox="1"/>
          <p:nvPr/>
        </p:nvSpPr>
        <p:spPr>
          <a:xfrm>
            <a:off x="2837391" y="3238447"/>
            <a:ext cx="3132348" cy="400110"/>
          </a:xfrm>
          <a:prstGeom prst="rect">
            <a:avLst/>
          </a:prstGeom>
          <a:solidFill>
            <a:srgbClr val="BBE0E3">
              <a:lumMod val="20000"/>
              <a:lumOff val="80000"/>
            </a:srgbClr>
          </a:solidFill>
          <a:ln w="9525">
            <a:solidFill>
              <a:srgbClr val="000000"/>
            </a:solidFill>
            <a:prstDash val="dash"/>
          </a:ln>
        </p:spPr>
        <p:txBody>
          <a:bodyPr wrap="square" rtlCol="0">
            <a:spAutoFit/>
          </a:bodyPr>
          <a:lstStyle/>
          <a:p>
            <a:pPr algn="ctr" defTabSz="913628" latinLnBrk="0">
              <a:spcBef>
                <a:spcPts val="600"/>
              </a:spcBef>
              <a:defRPr/>
            </a:pPr>
            <a:r>
              <a:rPr lang="ko-KR" altLang="en-US" sz="2000" kern="0" dirty="0" err="1">
                <a:solidFill>
                  <a:prstClr val="black"/>
                </a:solidFill>
                <a:latin typeface="맑은 고딕" pitchFamily="50" charset="-127"/>
                <a:ea typeface="맑은 고딕" pitchFamily="50" charset="-127"/>
              </a:rPr>
              <a:t>구매번호</a:t>
            </a:r>
            <a:r>
              <a:rPr lang="ko-KR" altLang="en-US" sz="2000" kern="0" dirty="0">
                <a:solidFill>
                  <a:prstClr val="black"/>
                </a:solidFill>
                <a:latin typeface="맑은 고딕" pitchFamily="50" charset="-127"/>
                <a:ea typeface="맑은 고딕" pitchFamily="50" charset="-127"/>
              </a:rPr>
              <a:t> </a:t>
            </a:r>
            <a:r>
              <a:rPr lang="en-US" altLang="ko-KR" sz="2000" kern="0" dirty="0">
                <a:solidFill>
                  <a:prstClr val="black"/>
                </a:solidFill>
                <a:latin typeface="맑은 고딕" pitchFamily="50" charset="-127"/>
                <a:ea typeface="맑은 고딕" pitchFamily="50" charset="-127"/>
              </a:rPr>
              <a:t>1,3</a:t>
            </a:r>
          </a:p>
        </p:txBody>
      </p:sp>
      <p:sp>
        <p:nvSpPr>
          <p:cNvPr id="24" name="왼쪽 화살표 23"/>
          <p:cNvSpPr/>
          <p:nvPr/>
        </p:nvSpPr>
        <p:spPr>
          <a:xfrm>
            <a:off x="6443263" y="3525066"/>
            <a:ext cx="504056" cy="576064"/>
          </a:xfrm>
          <a:prstGeom prst="leftArrow">
            <a:avLst/>
          </a:prstGeom>
          <a:solidFill>
            <a:srgbClr val="164191"/>
          </a:solidFill>
          <a:ln w="25400" cap="flat" cmpd="sng" algn="ctr">
            <a:noFill/>
            <a:prstDash val="solid"/>
          </a:ln>
          <a:effectLst/>
        </p:spPr>
        <p:txBody>
          <a:bodyPr rtlCol="0" anchor="ctr"/>
          <a:lstStyle/>
          <a:p>
            <a:pPr algn="ctr" defTabSz="913628" latinLnBrk="0">
              <a:defRPr/>
            </a:pPr>
            <a:endParaRPr lang="ko-KR" altLang="en-US" kern="0" dirty="0">
              <a:solidFill>
                <a:prstClr val="white"/>
              </a:solidFill>
              <a:latin typeface="맑은 고딕" pitchFamily="50" charset="-127"/>
              <a:ea typeface="맑은 고딕" pitchFamily="50" charset="-127"/>
            </a:endParaRPr>
          </a:p>
        </p:txBody>
      </p:sp>
      <p:grpSp>
        <p:nvGrpSpPr>
          <p:cNvPr id="11" name="그룹 10"/>
          <p:cNvGrpSpPr/>
          <p:nvPr/>
        </p:nvGrpSpPr>
        <p:grpSpPr>
          <a:xfrm>
            <a:off x="1478755" y="1254949"/>
            <a:ext cx="274640" cy="274640"/>
            <a:chOff x="452321" y="908720"/>
            <a:chExt cx="274640" cy="274640"/>
          </a:xfrm>
        </p:grpSpPr>
        <p:sp>
          <p:nvSpPr>
            <p:cNvPr id="13" name="타원 12"/>
            <p:cNvSpPr/>
            <p:nvPr/>
          </p:nvSpPr>
          <p:spPr>
            <a:xfrm>
              <a:off x="45232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4" name="L 도형 13"/>
            <p:cNvSpPr/>
            <p:nvPr/>
          </p:nvSpPr>
          <p:spPr>
            <a:xfrm rot="13500000">
              <a:off x="51747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2" name="그룹 1">
            <a:extLst>
              <a:ext uri="{FF2B5EF4-FFF2-40B4-BE49-F238E27FC236}">
                <a16:creationId xmlns:a16="http://schemas.microsoft.com/office/drawing/2014/main" id="{1800F247-D10B-7078-314D-25252D22D4D4}"/>
              </a:ext>
            </a:extLst>
          </p:cNvPr>
          <p:cNvGrpSpPr/>
          <p:nvPr/>
        </p:nvGrpSpPr>
        <p:grpSpPr>
          <a:xfrm>
            <a:off x="10603348" y="64682"/>
            <a:ext cx="1491380" cy="498584"/>
            <a:chOff x="8021972" y="64681"/>
            <a:chExt cx="1491380" cy="498584"/>
          </a:xfrm>
        </p:grpSpPr>
        <p:sp>
          <p:nvSpPr>
            <p:cNvPr id="3" name="TextBox 2">
              <a:extLst>
                <a:ext uri="{FF2B5EF4-FFF2-40B4-BE49-F238E27FC236}">
                  <a16:creationId xmlns:a16="http://schemas.microsoft.com/office/drawing/2014/main" id="{B94F8301-898B-C195-2937-621148A214E2}"/>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4" name="내용 개체 틀 11">
              <a:extLst>
                <a:ext uri="{FF2B5EF4-FFF2-40B4-BE49-F238E27FC236}">
                  <a16:creationId xmlns:a16="http://schemas.microsoft.com/office/drawing/2014/main" id="{70913E63-F8D2-BDB4-2589-70B08872469B}"/>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807030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내용 개체 틀 3"/>
          <p:cNvGraphicFramePr>
            <a:graphicFrameLocks/>
          </p:cNvGraphicFramePr>
          <p:nvPr/>
        </p:nvGraphicFramePr>
        <p:xfrm>
          <a:off x="1379476" y="1262349"/>
          <a:ext cx="9361040" cy="4797962"/>
        </p:xfrm>
        <a:graphic>
          <a:graphicData uri="http://schemas.openxmlformats.org/drawingml/2006/table">
            <a:tbl>
              <a:tblPr firstRow="1" bandRow="1">
                <a:tableStyleId>{5940675A-B579-460E-94D1-54222C63F5DA}</a:tableStyleId>
              </a:tblPr>
              <a:tblGrid>
                <a:gridCol w="1656183">
                  <a:extLst>
                    <a:ext uri="{9D8B030D-6E8A-4147-A177-3AD203B41FA5}">
                      <a16:colId xmlns:a16="http://schemas.microsoft.com/office/drawing/2014/main" val="20000"/>
                    </a:ext>
                  </a:extLst>
                </a:gridCol>
                <a:gridCol w="2048764">
                  <a:extLst>
                    <a:ext uri="{9D8B030D-6E8A-4147-A177-3AD203B41FA5}">
                      <a16:colId xmlns:a16="http://schemas.microsoft.com/office/drawing/2014/main" val="20001"/>
                    </a:ext>
                  </a:extLst>
                </a:gridCol>
                <a:gridCol w="5656093">
                  <a:extLst>
                    <a:ext uri="{9D8B030D-6E8A-4147-A177-3AD203B41FA5}">
                      <a16:colId xmlns:a16="http://schemas.microsoft.com/office/drawing/2014/main" val="20002"/>
                    </a:ext>
                  </a:extLst>
                </a:gridCol>
              </a:tblGrid>
              <a:tr h="530762">
                <a:tc>
                  <a:txBody>
                    <a:bodyPr/>
                    <a:lstStyle/>
                    <a:p>
                      <a:pPr algn="ctr" latinLnBrk="1">
                        <a:lnSpc>
                          <a:spcPct val="150000"/>
                        </a:lnSpc>
                      </a:pPr>
                      <a:r>
                        <a:rPr lang="ko-KR" altLang="en-US" sz="1600" b="1" dirty="0">
                          <a:solidFill>
                            <a:schemeClr val="bg1"/>
                          </a:solidFill>
                          <a:latin typeface="+mn-ea"/>
                          <a:ea typeface="+mn-ea"/>
                        </a:rPr>
                        <a:t>개념</a:t>
                      </a:r>
                    </a:p>
                  </a:txBody>
                  <a:tcPr>
                    <a:solidFill>
                      <a:srgbClr val="164191"/>
                    </a:solidFill>
                  </a:tcPr>
                </a:tc>
                <a:tc>
                  <a:txBody>
                    <a:bodyPr/>
                    <a:lstStyle/>
                    <a:p>
                      <a:pPr algn="ctr" latinLnBrk="1">
                        <a:lnSpc>
                          <a:spcPct val="150000"/>
                        </a:lnSpc>
                      </a:pPr>
                      <a:r>
                        <a:rPr lang="ko-KR" altLang="en-US" sz="1600" b="1" dirty="0">
                          <a:solidFill>
                            <a:schemeClr val="bg1"/>
                          </a:solidFill>
                          <a:latin typeface="+mn-ea"/>
                          <a:ea typeface="+mn-ea"/>
                        </a:rPr>
                        <a:t>산식</a:t>
                      </a:r>
                    </a:p>
                  </a:txBody>
                  <a:tcPr>
                    <a:solidFill>
                      <a:srgbClr val="164191"/>
                    </a:solidFill>
                  </a:tcPr>
                </a:tc>
                <a:tc>
                  <a:txBody>
                    <a:bodyPr/>
                    <a:lstStyle/>
                    <a:p>
                      <a:pPr algn="ctr" latinLnBrk="1">
                        <a:lnSpc>
                          <a:spcPct val="150000"/>
                        </a:lnSpc>
                      </a:pPr>
                      <a:r>
                        <a:rPr lang="ko-KR" altLang="en-US" sz="1600" b="1" dirty="0">
                          <a:solidFill>
                            <a:schemeClr val="bg1"/>
                          </a:solidFill>
                          <a:latin typeface="+mn-ea"/>
                          <a:ea typeface="+mn-ea"/>
                        </a:rPr>
                        <a:t>설명</a:t>
                      </a:r>
                    </a:p>
                  </a:txBody>
                  <a:tcPr>
                    <a:solidFill>
                      <a:srgbClr val="164191"/>
                    </a:solidFill>
                  </a:tcPr>
                </a:tc>
                <a:extLst>
                  <a:ext uri="{0D108BD9-81ED-4DB2-BD59-A6C34878D82A}">
                    <a16:rowId xmlns:a16="http://schemas.microsoft.com/office/drawing/2014/main" val="10000"/>
                  </a:ext>
                </a:extLst>
              </a:tr>
              <a:tr h="588737">
                <a:tc>
                  <a:txBody>
                    <a:bodyPr/>
                    <a:lstStyle/>
                    <a:p>
                      <a:pPr algn="ctr"/>
                      <a:r>
                        <a:rPr kumimoji="0" lang="ko-KR" altLang="en-US"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지지도</a:t>
                      </a: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 </a:t>
                      </a:r>
                    </a:p>
                    <a:p>
                      <a:pPr algn="ct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Support (X</a:t>
                      </a: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sym typeface="Wingdings" panose="05000000000000000000" pitchFamily="2" charset="2"/>
                        </a:rPr>
                        <a:t></a:t>
                      </a: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Y)</a:t>
                      </a:r>
                    </a:p>
                    <a:p>
                      <a:pPr marL="0" marR="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Support (X)</a:t>
                      </a:r>
                    </a:p>
                  </a:txBody>
                  <a:tcPr anchor="ctr">
                    <a:solidFill>
                      <a:schemeClr val="bg1">
                        <a:lumMod val="95000"/>
                      </a:schemeClr>
                    </a:solidFill>
                  </a:tcPr>
                </a:tc>
                <a:tc>
                  <a:txBody>
                    <a:bodyPr/>
                    <a:lstStyle/>
                    <a:p>
                      <a:pPr algn="l" latinLnBrk="1"/>
                      <a:endParaRPr lang="ko-KR" altLang="en-US" sz="1600" dirty="0"/>
                    </a:p>
                  </a:txBody>
                  <a:tcPr anchor="ctr"/>
                </a:tc>
                <a:tc>
                  <a:txBody>
                    <a:bodyPr/>
                    <a:lstStyle/>
                    <a:p>
                      <a:pPr marL="285750" indent="-285750" latinLnBrk="1">
                        <a:buFont typeface="Wingdings" panose="05000000000000000000" pitchFamily="2" charset="2"/>
                        <a:buChar char="§"/>
                      </a:pPr>
                      <a:r>
                        <a:rPr lang="ko-KR" altLang="en-US" sz="1400" dirty="0">
                          <a:latin typeface="맑은 고딕" panose="020B0503020000020004" pitchFamily="50" charset="-127"/>
                          <a:ea typeface="맑은 고딕" panose="020B0503020000020004" pitchFamily="50" charset="-127"/>
                        </a:rPr>
                        <a:t>전체 중에서 </a:t>
                      </a:r>
                      <a:r>
                        <a:rPr lang="en-US" altLang="ko-KR" sz="1400" dirty="0">
                          <a:solidFill>
                            <a:srgbClr val="FF0000"/>
                          </a:solidFill>
                          <a:latin typeface="맑은 고딕" panose="020B0503020000020004" pitchFamily="50" charset="-127"/>
                          <a:ea typeface="맑은 고딕" panose="020B0503020000020004" pitchFamily="50" charset="-127"/>
                        </a:rPr>
                        <a:t>X</a:t>
                      </a:r>
                      <a:r>
                        <a:rPr lang="ko-KR" altLang="en-US" sz="1400" dirty="0">
                          <a:solidFill>
                            <a:srgbClr val="FF0000"/>
                          </a:solidFill>
                          <a:latin typeface="맑은 고딕" panose="020B0503020000020004" pitchFamily="50" charset="-127"/>
                          <a:ea typeface="맑은 고딕" panose="020B0503020000020004" pitchFamily="50" charset="-127"/>
                        </a:rPr>
                        <a:t>와 </a:t>
                      </a:r>
                      <a:r>
                        <a:rPr lang="en-US" altLang="ko-KR" sz="1400" dirty="0">
                          <a:solidFill>
                            <a:srgbClr val="FF0000"/>
                          </a:solidFill>
                          <a:latin typeface="맑은 고딕" panose="020B0503020000020004" pitchFamily="50" charset="-127"/>
                          <a:ea typeface="맑은 고딕" panose="020B0503020000020004" pitchFamily="50" charset="-127"/>
                        </a:rPr>
                        <a:t>Y</a:t>
                      </a:r>
                      <a:r>
                        <a:rPr lang="ko-KR" altLang="en-US" sz="1400" dirty="0">
                          <a:solidFill>
                            <a:srgbClr val="FF0000"/>
                          </a:solidFill>
                          <a:latin typeface="맑은 고딕" panose="020B0503020000020004" pitchFamily="50" charset="-127"/>
                          <a:ea typeface="맑은 고딕" panose="020B0503020000020004" pitchFamily="50" charset="-127"/>
                        </a:rPr>
                        <a:t>를 함께 포함하는 거래</a:t>
                      </a:r>
                      <a:r>
                        <a:rPr lang="ko-KR" altLang="en-US" sz="1400" dirty="0">
                          <a:latin typeface="맑은 고딕" panose="020B0503020000020004" pitchFamily="50" charset="-127"/>
                          <a:ea typeface="맑은 고딕" panose="020B0503020000020004" pitchFamily="50" charset="-127"/>
                        </a:rPr>
                        <a:t>에 대한 확률</a:t>
                      </a:r>
                      <a:r>
                        <a:rPr lang="en-US" altLang="ko-KR" sz="1400" dirty="0">
                          <a:latin typeface="맑은 고딕" panose="020B0503020000020004" pitchFamily="50" charset="-127"/>
                          <a:ea typeface="맑은 고딕" panose="020B0503020000020004" pitchFamily="50" charset="-127"/>
                        </a:rPr>
                        <a:t>/</a:t>
                      </a:r>
                      <a:r>
                        <a:rPr lang="ko-KR" altLang="en-US" sz="1400" dirty="0">
                          <a:latin typeface="맑은 고딕" panose="020B0503020000020004" pitchFamily="50" charset="-127"/>
                          <a:ea typeface="맑은 고딕" panose="020B0503020000020004" pitchFamily="50" charset="-127"/>
                        </a:rPr>
                        <a:t>비율</a:t>
                      </a:r>
                      <a:r>
                        <a:rPr lang="en-US" altLang="ko-KR" sz="1400" dirty="0">
                          <a:latin typeface="맑은 고딕" panose="020B0503020000020004" pitchFamily="50" charset="-127"/>
                          <a:ea typeface="맑은 고딕" panose="020B0503020000020004" pitchFamily="50" charset="-127"/>
                        </a:rPr>
                        <a:t>/(</a:t>
                      </a:r>
                      <a:r>
                        <a:rPr lang="ko-KR" altLang="en-US" sz="1400" dirty="0">
                          <a:latin typeface="맑은 고딕" panose="020B0503020000020004" pitchFamily="50" charset="-127"/>
                          <a:ea typeface="맑은 고딕" panose="020B0503020000020004" pitchFamily="50" charset="-127"/>
                        </a:rPr>
                        <a:t>건수</a:t>
                      </a:r>
                      <a:r>
                        <a:rPr lang="en-US" altLang="ko-KR" sz="1400" dirty="0">
                          <a:latin typeface="맑은 고딕" panose="020B0503020000020004" pitchFamily="50" charset="-127"/>
                          <a:ea typeface="맑은 고딕" panose="020B0503020000020004" pitchFamily="50" charset="-127"/>
                        </a:rPr>
                        <a:t>)</a:t>
                      </a:r>
                      <a:endParaRPr lang="ko-KR" altLang="en-US" sz="1400" dirty="0">
                        <a:latin typeface="맑은 고딕" panose="020B0503020000020004" pitchFamily="50" charset="-127"/>
                        <a:ea typeface="맑은 고딕" panose="020B0503020000020004" pitchFamily="50" charset="-127"/>
                      </a:endParaRPr>
                    </a:p>
                    <a:p>
                      <a:pPr marL="285750" indent="-285750" latinLnBrk="1">
                        <a:buFont typeface="Wingdings" panose="05000000000000000000" pitchFamily="2" charset="2"/>
                        <a:buChar char="§"/>
                      </a:pPr>
                      <a:r>
                        <a:rPr lang="ko-KR" altLang="en-US" sz="1400" dirty="0">
                          <a:latin typeface="맑은 고딕" panose="020B0503020000020004" pitchFamily="50" charset="-127"/>
                          <a:ea typeface="맑은 고딕" panose="020B0503020000020004" pitchFamily="50" charset="-127"/>
                        </a:rPr>
                        <a:t>얼마니 빈번하게 발생하는지</a:t>
                      </a:r>
                      <a:r>
                        <a:rPr lang="ko-KR" altLang="en-US" sz="1400" baseline="0" dirty="0">
                          <a:latin typeface="맑은 고딕" panose="020B0503020000020004" pitchFamily="50" charset="-127"/>
                          <a:ea typeface="맑은 고딕" panose="020B0503020000020004" pitchFamily="50" charset="-127"/>
                        </a:rPr>
                        <a:t> 여부</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값이 클 수록 자주 발생하는 거래</a:t>
                      </a:r>
                    </a:p>
                    <a:p>
                      <a:pPr marL="285750" indent="-285750" latinLnBrk="1">
                        <a:buFont typeface="Wingdings" panose="05000000000000000000" pitchFamily="2" charset="2"/>
                        <a:buChar char="§"/>
                      </a:pPr>
                      <a:r>
                        <a:rPr lang="ko-KR" altLang="en-US" sz="1400" dirty="0">
                          <a:solidFill>
                            <a:srgbClr val="FF0000"/>
                          </a:solidFill>
                          <a:latin typeface="맑은 고딕" panose="020B0503020000020004" pitchFamily="50" charset="-127"/>
                          <a:ea typeface="맑은 고딕" panose="020B0503020000020004" pitchFamily="50" charset="-127"/>
                        </a:rPr>
                        <a:t>규칙의 </a:t>
                      </a:r>
                      <a:r>
                        <a:rPr lang="ko-KR" altLang="en-US" sz="1400" b="1" dirty="0">
                          <a:solidFill>
                            <a:srgbClr val="FF0000"/>
                          </a:solidFill>
                          <a:latin typeface="맑은 고딕" panose="020B0503020000020004" pitchFamily="50" charset="-127"/>
                          <a:ea typeface="맑은 고딕" panose="020B0503020000020004" pitchFamily="50" charset="-127"/>
                        </a:rPr>
                        <a:t>중요성</a:t>
                      </a:r>
                      <a:r>
                        <a:rPr lang="ko-KR" altLang="en-US" sz="1400" dirty="0">
                          <a:solidFill>
                            <a:srgbClr val="FF0000"/>
                          </a:solidFill>
                          <a:latin typeface="맑은 고딕" panose="020B0503020000020004" pitchFamily="50" charset="-127"/>
                          <a:ea typeface="맑은 고딕" panose="020B0503020000020004" pitchFamily="50" charset="-127"/>
                        </a:rPr>
                        <a:t>에 대한 척도</a:t>
                      </a:r>
                      <a:r>
                        <a:rPr lang="en-US" altLang="ko-KR" sz="1200" dirty="0">
                          <a:solidFill>
                            <a:srgbClr val="FF0000"/>
                          </a:solidFill>
                          <a:latin typeface="맑은 고딕" panose="020B0503020000020004" pitchFamily="50" charset="-127"/>
                          <a:ea typeface="맑은 고딕" panose="020B0503020000020004" pitchFamily="50" charset="-127"/>
                        </a:rPr>
                        <a:t>(</a:t>
                      </a:r>
                      <a:r>
                        <a:rPr lang="ko-KR" altLang="en-US" sz="1200" dirty="0">
                          <a:solidFill>
                            <a:srgbClr val="FF0000"/>
                          </a:solidFill>
                          <a:latin typeface="맑은 고딕" panose="020B0503020000020004" pitchFamily="50" charset="-127"/>
                          <a:ea typeface="맑은 고딕" panose="020B0503020000020004" pitchFamily="50" charset="-127"/>
                        </a:rPr>
                        <a:t>희소사건은 의미가 적을 수 있음</a:t>
                      </a:r>
                      <a:r>
                        <a:rPr lang="en-US" altLang="ko-KR" sz="1200" dirty="0">
                          <a:solidFill>
                            <a:srgbClr val="FF0000"/>
                          </a:solidFill>
                          <a:latin typeface="맑은 고딕" panose="020B0503020000020004" pitchFamily="50" charset="-127"/>
                          <a:ea typeface="맑은 고딕" panose="020B0503020000020004" pitchFamily="50" charset="-127"/>
                        </a:rPr>
                        <a:t>)</a:t>
                      </a:r>
                    </a:p>
                    <a:p>
                      <a:pPr marL="285750" indent="-285750" latinLnBrk="1">
                        <a:buFont typeface="Wingdings" panose="05000000000000000000" pitchFamily="2" charset="2"/>
                        <a:buChar char="§"/>
                      </a:pPr>
                      <a:r>
                        <a:rPr lang="ko-KR" altLang="en-US" sz="1400" dirty="0">
                          <a:solidFill>
                            <a:schemeClr val="tx1"/>
                          </a:solidFill>
                          <a:latin typeface="맑은 고딕" panose="020B0503020000020004" pitchFamily="50" charset="-127"/>
                          <a:ea typeface="맑은 고딕" panose="020B0503020000020004" pitchFamily="50" charset="-127"/>
                        </a:rPr>
                        <a:t>대칭적 척도</a:t>
                      </a:r>
                      <a:r>
                        <a:rPr lang="en-US" altLang="ko-KR" sz="1400" dirty="0">
                          <a:solidFill>
                            <a:schemeClr val="tx1"/>
                          </a:solidFill>
                          <a:latin typeface="맑은 고딕" panose="020B0503020000020004" pitchFamily="50" charset="-127"/>
                          <a:ea typeface="맑은 고딕" panose="020B0503020000020004" pitchFamily="50" charset="-127"/>
                        </a:rPr>
                        <a:t>(Symmetric), </a:t>
                      </a:r>
                      <a:r>
                        <a:rPr lang="ko-KR" altLang="en-US" sz="1400" dirty="0">
                          <a:solidFill>
                            <a:schemeClr val="tx1"/>
                          </a:solidFill>
                          <a:latin typeface="맑은 고딕" panose="020B0503020000020004" pitchFamily="50" charset="-127"/>
                          <a:ea typeface="맑은 고딕" panose="020B0503020000020004" pitchFamily="50" charset="-127"/>
                        </a:rPr>
                        <a:t>사전 확률</a:t>
                      </a:r>
                    </a:p>
                  </a:txBody>
                  <a:tcPr anchor="ctr"/>
                </a:tc>
                <a:extLst>
                  <a:ext uri="{0D108BD9-81ED-4DB2-BD59-A6C34878D82A}">
                    <a16:rowId xmlns:a16="http://schemas.microsoft.com/office/drawing/2014/main" val="10001"/>
                  </a:ext>
                </a:extLst>
              </a:tr>
              <a:tr h="588737">
                <a:tc>
                  <a:txBody>
                    <a:bodyPr/>
                    <a:lstStyle/>
                    <a:p>
                      <a:pPr algn="ctr"/>
                      <a:r>
                        <a:rPr kumimoji="0" lang="ko-KR" altLang="en-US"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신뢰도</a:t>
                      </a: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 </a:t>
                      </a:r>
                    </a:p>
                    <a:p>
                      <a:pPr algn="ct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Confidence (X</a:t>
                      </a: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sym typeface="Wingdings" panose="05000000000000000000" pitchFamily="2" charset="2"/>
                        </a:rPr>
                        <a:t></a:t>
                      </a: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Y)</a:t>
                      </a:r>
                      <a:endParaRPr lang="ko-KR" altLang="en-US" sz="1600" dirty="0">
                        <a:latin typeface="맑은 고딕" panose="020B0503020000020004" pitchFamily="50" charset="-127"/>
                        <a:ea typeface="맑은 고딕" panose="020B0503020000020004" pitchFamily="50" charset="-127"/>
                      </a:endParaRPr>
                    </a:p>
                  </a:txBody>
                  <a:tcPr anchor="ctr">
                    <a:solidFill>
                      <a:schemeClr val="bg1">
                        <a:lumMod val="95000"/>
                      </a:schemeClr>
                    </a:solidFill>
                  </a:tcPr>
                </a:tc>
                <a:tc>
                  <a:txBody>
                    <a:bodyPr/>
                    <a:lstStyle/>
                    <a:p>
                      <a:pPr algn="l" latinLnBrk="1"/>
                      <a:endParaRPr lang="ko-KR" altLang="en-US" sz="1600" dirty="0"/>
                    </a:p>
                  </a:txBody>
                  <a:tcPr anchor="ctr"/>
                </a:tc>
                <a:tc>
                  <a:txBody>
                    <a:bodyPr/>
                    <a:lstStyle/>
                    <a:p>
                      <a:pPr marL="285750" indent="-285750">
                        <a:buFont typeface="Wingdings" panose="05000000000000000000" pitchFamily="2" charset="2"/>
                        <a:buChar char="§"/>
                      </a:pPr>
                      <a:r>
                        <a:rPr kumimoji="0" lang="ko-KR" altLang="en-US"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항목 </a:t>
                      </a:r>
                      <a:r>
                        <a:rPr kumimoji="0" lang="en-US" altLang="ko-KR"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X</a:t>
                      </a:r>
                      <a:r>
                        <a:rPr kumimoji="0" lang="ko-KR" altLang="en-US"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가 일어난 상황하에서 항목 </a:t>
                      </a:r>
                      <a:r>
                        <a:rPr kumimoji="0" lang="en-US" altLang="ko-KR"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Y</a:t>
                      </a:r>
                      <a:r>
                        <a:rPr kumimoji="0" lang="ko-KR" altLang="en-US"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가 일어날 확률</a:t>
                      </a:r>
                      <a:r>
                        <a:rPr kumimoji="0" lang="en-US" altLang="ko-KR"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a:t>
                      </a:r>
                      <a:r>
                        <a:rPr kumimoji="0" lang="ko-KR" altLang="en-US"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비율</a:t>
                      </a:r>
                      <a:endParaRPr kumimoji="0" lang="en-US" altLang="ko-KR" sz="1200" b="0" i="0" u="none" strike="noStrike" kern="1200" baseline="0" dirty="0">
                        <a:solidFill>
                          <a:schemeClr val="dk1"/>
                        </a:solidFill>
                        <a:latin typeface="맑은 고딕" panose="020B0503020000020004" pitchFamily="50" charset="-127"/>
                        <a:ea typeface="맑은 고딕" panose="020B0503020000020004" pitchFamily="50" charset="-127"/>
                        <a:cs typeface="+mn-cs"/>
                      </a:endParaRPr>
                    </a:p>
                    <a:p>
                      <a:pPr marL="285750" indent="-285750">
                        <a:buFont typeface="Wingdings" panose="05000000000000000000" pitchFamily="2" charset="2"/>
                        <a:buChar char="§"/>
                      </a:pPr>
                      <a:r>
                        <a:rPr kumimoji="0" lang="en-US" altLang="ko-KR"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X</a:t>
                      </a:r>
                      <a:r>
                        <a:rPr kumimoji="0" lang="ko-KR" altLang="en-US"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를 구매한 경우</a:t>
                      </a:r>
                      <a:r>
                        <a:rPr kumimoji="0" lang="en-US" altLang="ko-KR"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 </a:t>
                      </a:r>
                      <a:r>
                        <a:rPr kumimoji="0" lang="ko-KR" altLang="en-US"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이 중에서 얼마나 항목 </a:t>
                      </a:r>
                      <a:r>
                        <a:rPr kumimoji="0" lang="en-US" altLang="ko-KR"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Y </a:t>
                      </a:r>
                      <a:r>
                        <a:rPr kumimoji="0" lang="ko-KR" altLang="en-US"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구매로 </a:t>
                      </a:r>
                      <a:br>
                        <a:rPr kumimoji="0" lang="en-US" altLang="ko-KR"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br>
                      <a:r>
                        <a:rPr kumimoji="0" lang="ko-KR" altLang="en-US"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이어지는지</a:t>
                      </a:r>
                      <a:r>
                        <a:rPr kumimoji="0" lang="ko-KR" altLang="en-US"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를 의미 </a:t>
                      </a:r>
                    </a:p>
                    <a:p>
                      <a:pPr marL="285750" indent="-285750">
                        <a:buFont typeface="Wingdings" panose="05000000000000000000" pitchFamily="2" charset="2"/>
                        <a:buChar char="§"/>
                      </a:pPr>
                      <a:r>
                        <a:rPr kumimoji="0" lang="ko-KR" altLang="en-US"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규칙 적용 시 반응 확률</a:t>
                      </a:r>
                      <a:r>
                        <a:rPr kumimoji="0" lang="en-US" altLang="ko-KR"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 </a:t>
                      </a:r>
                      <a:r>
                        <a:rPr kumimoji="0" lang="ko-KR" altLang="en-US"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값이 클 수록 </a:t>
                      </a:r>
                      <a:r>
                        <a:rPr kumimoji="0" lang="en-US" altLang="ko-KR"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X </a:t>
                      </a:r>
                      <a:r>
                        <a:rPr kumimoji="0" lang="ko-KR" altLang="en-US"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구매 시 </a:t>
                      </a:r>
                      <a:r>
                        <a:rPr kumimoji="0" lang="en-US" altLang="ko-KR"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Y </a:t>
                      </a:r>
                      <a:r>
                        <a:rPr kumimoji="0" lang="ko-KR" altLang="en-US" sz="1400" b="0" i="0" u="none" strike="noStrike" kern="1200" baseline="0" dirty="0">
                          <a:solidFill>
                            <a:schemeClr val="dk1"/>
                          </a:solidFill>
                          <a:latin typeface="맑은 고딕" panose="020B0503020000020004" pitchFamily="50" charset="-127"/>
                          <a:ea typeface="맑은 고딕" panose="020B0503020000020004" pitchFamily="50" charset="-127"/>
                          <a:cs typeface="+mn-cs"/>
                        </a:rPr>
                        <a:t>구매율이 높음 </a:t>
                      </a:r>
                    </a:p>
                    <a:p>
                      <a:pPr marL="285750" indent="-285750">
                        <a:buFont typeface="Wingdings" panose="05000000000000000000" pitchFamily="2" charset="2"/>
                        <a:buChar char="§"/>
                      </a:pPr>
                      <a:r>
                        <a:rPr kumimoji="0" lang="ko-KR" altLang="en-US"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규칙의 </a:t>
                      </a:r>
                      <a:r>
                        <a:rPr kumimoji="0" lang="ko-KR" altLang="en-US" sz="1400" b="1" i="0" u="none" strike="noStrike" kern="1200" baseline="0" dirty="0">
                          <a:solidFill>
                            <a:srgbClr val="FF0000"/>
                          </a:solidFill>
                          <a:latin typeface="맑은 고딕" panose="020B0503020000020004" pitchFamily="50" charset="-127"/>
                          <a:ea typeface="맑은 고딕" panose="020B0503020000020004" pitchFamily="50" charset="-127"/>
                          <a:cs typeface="+mn-cs"/>
                        </a:rPr>
                        <a:t>신뢰성</a:t>
                      </a:r>
                      <a:r>
                        <a:rPr kumimoji="0" lang="ko-KR" altLang="en-US" sz="1400" b="0" i="0" u="none" strike="noStrike" kern="1200" baseline="0" dirty="0">
                          <a:solidFill>
                            <a:srgbClr val="FF0000"/>
                          </a:solidFill>
                          <a:latin typeface="맑은 고딕" panose="020B0503020000020004" pitchFamily="50" charset="-127"/>
                          <a:ea typeface="맑은 고딕" panose="020B0503020000020004" pitchFamily="50" charset="-127"/>
                          <a:cs typeface="+mn-cs"/>
                        </a:rPr>
                        <a:t>에 대한 척도 </a:t>
                      </a:r>
                      <a:endParaRPr kumimoji="0" lang="en-US" altLang="ko-KR" sz="1400" b="0" i="0" u="none" strike="noStrike" kern="1200" baseline="0" dirty="0">
                        <a:solidFill>
                          <a:srgbClr val="FF0000"/>
                        </a:solidFill>
                        <a:latin typeface="맑은 고딕" panose="020B0503020000020004" pitchFamily="50" charset="-127"/>
                        <a:ea typeface="맑은 고딕" panose="020B0503020000020004" pitchFamily="50" charset="-127"/>
                        <a:cs typeface="+mn-cs"/>
                      </a:endParaRPr>
                    </a:p>
                    <a:p>
                      <a:pPr marL="285750" marR="0" indent="-285750" algn="l" defTabSz="844083"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ko-KR" altLang="en-US" sz="1400" dirty="0">
                          <a:solidFill>
                            <a:schemeClr val="tx1"/>
                          </a:solidFill>
                          <a:latin typeface="맑은 고딕" panose="020B0503020000020004" pitchFamily="50" charset="-127"/>
                          <a:ea typeface="맑은 고딕" panose="020B0503020000020004" pitchFamily="50" charset="-127"/>
                        </a:rPr>
                        <a:t>비대칭적 척도</a:t>
                      </a:r>
                      <a:r>
                        <a:rPr lang="en-US" altLang="ko-KR" sz="1400" dirty="0">
                          <a:solidFill>
                            <a:schemeClr val="tx1"/>
                          </a:solidFill>
                          <a:latin typeface="맑은 고딕" panose="020B0503020000020004" pitchFamily="50" charset="-127"/>
                          <a:ea typeface="맑은 고딕" panose="020B0503020000020004" pitchFamily="50" charset="-127"/>
                        </a:rPr>
                        <a:t>(Asymmetric), </a:t>
                      </a:r>
                      <a:r>
                        <a:rPr lang="ko-KR" altLang="en-US" sz="1400" dirty="0">
                          <a:solidFill>
                            <a:schemeClr val="tx1"/>
                          </a:solidFill>
                          <a:latin typeface="맑은 고딕" panose="020B0503020000020004" pitchFamily="50" charset="-127"/>
                          <a:ea typeface="맑은 고딕" panose="020B0503020000020004" pitchFamily="50" charset="-127"/>
                        </a:rPr>
                        <a:t>조건부 확률</a:t>
                      </a:r>
                      <a:endParaRPr lang="ko-KR" altLang="en-US" sz="1400" dirty="0">
                        <a:latin typeface="맑은 고딕" panose="020B0503020000020004" pitchFamily="50" charset="-127"/>
                        <a:ea typeface="맑은 고딕" panose="020B0503020000020004" pitchFamily="50" charset="-127"/>
                      </a:endParaRPr>
                    </a:p>
                  </a:txBody>
                  <a:tcPr anchor="ctr"/>
                </a:tc>
                <a:extLst>
                  <a:ext uri="{0D108BD9-81ED-4DB2-BD59-A6C34878D82A}">
                    <a16:rowId xmlns:a16="http://schemas.microsoft.com/office/drawing/2014/main" val="10002"/>
                  </a:ext>
                </a:extLst>
              </a:tr>
              <a:tr h="588737">
                <a:tc>
                  <a:txBody>
                    <a:bodyPr/>
                    <a:lstStyle/>
                    <a:p>
                      <a:pPr algn="ctr"/>
                      <a:r>
                        <a:rPr kumimoji="0" lang="ko-KR" altLang="en-US"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향상도</a:t>
                      </a: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 </a:t>
                      </a:r>
                    </a:p>
                    <a:p>
                      <a:pPr algn="ct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Lift (X</a:t>
                      </a: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sym typeface="Wingdings" panose="05000000000000000000" pitchFamily="2" charset="2"/>
                        </a:rPr>
                        <a:t></a:t>
                      </a:r>
                      <a:r>
                        <a:rPr kumimoji="0" lang="en-US" altLang="ko-KR" sz="1600" b="0" i="0" u="none" strike="noStrike" kern="1200" baseline="0" dirty="0">
                          <a:solidFill>
                            <a:schemeClr val="dk1"/>
                          </a:solidFill>
                          <a:latin typeface="맑은 고딕" panose="020B0503020000020004" pitchFamily="50" charset="-127"/>
                          <a:ea typeface="맑은 고딕" panose="020B0503020000020004" pitchFamily="50" charset="-127"/>
                          <a:cs typeface="+mn-cs"/>
                        </a:rPr>
                        <a:t>Y)</a:t>
                      </a:r>
                      <a:endParaRPr lang="ko-KR" altLang="en-US" sz="1600" dirty="0">
                        <a:latin typeface="맑은 고딕" panose="020B0503020000020004" pitchFamily="50" charset="-127"/>
                        <a:ea typeface="맑은 고딕" panose="020B0503020000020004" pitchFamily="50" charset="-127"/>
                      </a:endParaRPr>
                    </a:p>
                  </a:txBody>
                  <a:tcPr anchor="ct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600" dirty="0"/>
                    </a:p>
                  </a:txBody>
                  <a:tcPr anchor="ctr"/>
                </a:tc>
                <a:tc>
                  <a:txBody>
                    <a:bodyPr/>
                    <a:lstStyle/>
                    <a:p>
                      <a:pPr marL="285750" indent="-285750" latinLnBrk="1">
                        <a:buFont typeface="Wingdings" panose="05000000000000000000" pitchFamily="2" charset="2"/>
                        <a:buChar char="§"/>
                      </a:pPr>
                      <a:r>
                        <a:rPr lang="ko-KR" altLang="en-US" sz="1400" dirty="0">
                          <a:latin typeface="맑은 고딕" panose="020B0503020000020004" pitchFamily="50" charset="-127"/>
                          <a:ea typeface="맑은 고딕" panose="020B0503020000020004" pitchFamily="50" charset="-127"/>
                        </a:rPr>
                        <a:t>항목 </a:t>
                      </a:r>
                      <a:r>
                        <a:rPr lang="en-US" altLang="ko-KR" sz="1400" dirty="0">
                          <a:latin typeface="맑은 고딕" panose="020B0503020000020004" pitchFamily="50" charset="-127"/>
                          <a:ea typeface="맑은 고딕" panose="020B0503020000020004" pitchFamily="50" charset="-127"/>
                        </a:rPr>
                        <a:t>X</a:t>
                      </a:r>
                      <a:r>
                        <a:rPr lang="ko-KR" altLang="en-US" sz="1400" dirty="0">
                          <a:latin typeface="맑은 고딕" panose="020B0503020000020004" pitchFamily="50" charset="-127"/>
                          <a:ea typeface="맑은 고딕" panose="020B0503020000020004" pitchFamily="50" charset="-127"/>
                        </a:rPr>
                        <a:t>를 구매한 경우 그 거래가 항목 </a:t>
                      </a:r>
                      <a:r>
                        <a:rPr lang="en-US" altLang="ko-KR" sz="1400" dirty="0">
                          <a:latin typeface="맑은 고딕" panose="020B0503020000020004" pitchFamily="50" charset="-127"/>
                          <a:ea typeface="맑은 고딕" panose="020B0503020000020004" pitchFamily="50" charset="-127"/>
                        </a:rPr>
                        <a:t>Y</a:t>
                      </a:r>
                      <a:r>
                        <a:rPr lang="ko-KR" altLang="en-US" sz="1400" dirty="0">
                          <a:latin typeface="맑은 고딕" panose="020B0503020000020004" pitchFamily="50" charset="-127"/>
                          <a:ea typeface="맑은 고딕" panose="020B0503020000020004" pitchFamily="50" charset="-127"/>
                        </a:rPr>
                        <a:t>를 포함하는 경우와 항목 </a:t>
                      </a:r>
                      <a:r>
                        <a:rPr lang="en-US" altLang="ko-KR" sz="1400" dirty="0">
                          <a:latin typeface="맑은 고딕" panose="020B0503020000020004" pitchFamily="50" charset="-127"/>
                          <a:ea typeface="맑은 고딕" panose="020B0503020000020004" pitchFamily="50" charset="-127"/>
                        </a:rPr>
                        <a:t>Y</a:t>
                      </a:r>
                      <a:r>
                        <a:rPr lang="ko-KR" altLang="en-US" sz="1400" dirty="0">
                          <a:latin typeface="맑은 고딕" panose="020B0503020000020004" pitchFamily="50" charset="-127"/>
                          <a:ea typeface="맑은 고딕" panose="020B0503020000020004" pitchFamily="50" charset="-127"/>
                        </a:rPr>
                        <a:t>가 임의로 구매되는 경우의 비</a:t>
                      </a:r>
                      <a:r>
                        <a:rPr lang="en-US" altLang="ko-KR" sz="1400" dirty="0">
                          <a:latin typeface="맑은 고딕" panose="020B0503020000020004" pitchFamily="50" charset="-127"/>
                          <a:ea typeface="맑은 고딕" panose="020B0503020000020004" pitchFamily="50" charset="-127"/>
                        </a:rPr>
                        <a:t>(</a:t>
                      </a:r>
                      <a:r>
                        <a:rPr lang="en-US" altLang="ko-KR" sz="1400" dirty="0">
                          <a:solidFill>
                            <a:srgbClr val="FF0000"/>
                          </a:solidFill>
                          <a:latin typeface="맑은 고딕" panose="020B0503020000020004" pitchFamily="50" charset="-127"/>
                          <a:ea typeface="맑은 고딕" panose="020B0503020000020004" pitchFamily="50" charset="-127"/>
                        </a:rPr>
                        <a:t>Random</a:t>
                      </a:r>
                      <a:r>
                        <a:rPr lang="ko-KR" altLang="en-US" sz="1400" baseline="0" dirty="0">
                          <a:solidFill>
                            <a:srgbClr val="FF0000"/>
                          </a:solidFill>
                          <a:latin typeface="맑은 고딕" panose="020B0503020000020004" pitchFamily="50" charset="-127"/>
                          <a:ea typeface="맑은 고딕" panose="020B0503020000020004" pitchFamily="50" charset="-127"/>
                        </a:rPr>
                        <a:t> 추천 대비 개선 비율</a:t>
                      </a:r>
                      <a:r>
                        <a:rPr lang="en-US" altLang="ko-KR" sz="1400" baseline="0" dirty="0">
                          <a:latin typeface="맑은 고딕" panose="020B0503020000020004" pitchFamily="50" charset="-127"/>
                          <a:ea typeface="맑은 고딕" panose="020B0503020000020004" pitchFamily="50" charset="-127"/>
                        </a:rPr>
                        <a:t>)</a:t>
                      </a:r>
                      <a:endParaRPr lang="ko-KR" altLang="en-US" sz="1400" dirty="0">
                        <a:latin typeface="맑은 고딕" panose="020B0503020000020004" pitchFamily="50" charset="-127"/>
                        <a:ea typeface="맑은 고딕" panose="020B0503020000020004" pitchFamily="50" charset="-127"/>
                      </a:endParaRPr>
                    </a:p>
                    <a:p>
                      <a:pPr marL="285750" indent="-285750" latinLnBrk="1">
                        <a:buFont typeface="Wingdings" panose="05000000000000000000" pitchFamily="2" charset="2"/>
                        <a:buChar char="§"/>
                      </a:pPr>
                      <a:r>
                        <a:rPr lang="ko-KR" altLang="en-US" sz="1400" dirty="0">
                          <a:latin typeface="맑은 고딕" panose="020B0503020000020004" pitchFamily="50" charset="-127"/>
                          <a:ea typeface="맑은 고딕" panose="020B0503020000020004" pitchFamily="50" charset="-127"/>
                        </a:rPr>
                        <a:t>항목 </a:t>
                      </a:r>
                      <a:r>
                        <a:rPr lang="en-US" altLang="ko-KR" sz="1400" dirty="0">
                          <a:latin typeface="맑은 고딕" panose="020B0503020000020004" pitchFamily="50" charset="-127"/>
                          <a:ea typeface="맑은 고딕" panose="020B0503020000020004" pitchFamily="50" charset="-127"/>
                        </a:rPr>
                        <a:t>X</a:t>
                      </a:r>
                      <a:r>
                        <a:rPr lang="ko-KR" altLang="en-US" sz="1400" dirty="0">
                          <a:latin typeface="맑은 고딕" panose="020B0503020000020004" pitchFamily="50" charset="-127"/>
                          <a:ea typeface="맑은 고딕" panose="020B0503020000020004" pitchFamily="50" charset="-127"/>
                        </a:rPr>
                        <a:t>와 </a:t>
                      </a:r>
                      <a:r>
                        <a:rPr lang="en-US" altLang="ko-KR" sz="1400" dirty="0">
                          <a:latin typeface="맑은 고딕" panose="020B0503020000020004" pitchFamily="50" charset="-127"/>
                          <a:ea typeface="맑은 고딕" panose="020B0503020000020004" pitchFamily="50" charset="-127"/>
                        </a:rPr>
                        <a:t>Y</a:t>
                      </a:r>
                      <a:r>
                        <a:rPr lang="ko-KR" altLang="en-US" sz="1400" dirty="0">
                          <a:latin typeface="맑은 고딕" panose="020B0503020000020004" pitchFamily="50" charset="-127"/>
                          <a:ea typeface="맑은 고딕" panose="020B0503020000020004" pitchFamily="50" charset="-127"/>
                        </a:rPr>
                        <a:t>의 구매 패턴이 독립적인지</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서로 연관이 있는지 의미</a:t>
                      </a:r>
                    </a:p>
                    <a:p>
                      <a:pPr marL="285750" indent="-285750" latinLnBrk="1">
                        <a:buFont typeface="Wingdings" panose="05000000000000000000" pitchFamily="2" charset="2"/>
                        <a:buChar char="§"/>
                      </a:pPr>
                      <a:r>
                        <a:rPr lang="ko-KR" altLang="en-US" sz="1400" dirty="0">
                          <a:latin typeface="맑은 고딕" panose="020B0503020000020004" pitchFamily="50" charset="-127"/>
                          <a:ea typeface="맑은 고딕" panose="020B0503020000020004" pitchFamily="50" charset="-127"/>
                        </a:rPr>
                        <a:t>값이 </a:t>
                      </a:r>
                      <a:r>
                        <a:rPr lang="en-US" altLang="ko-KR" sz="1400" dirty="0">
                          <a:latin typeface="맑은 고딕" panose="020B0503020000020004" pitchFamily="50" charset="-127"/>
                          <a:ea typeface="맑은 고딕" panose="020B0503020000020004" pitchFamily="50" charset="-127"/>
                        </a:rPr>
                        <a:t>1</a:t>
                      </a:r>
                      <a:r>
                        <a:rPr lang="ko-KR" altLang="en-US" sz="1400" dirty="0">
                          <a:latin typeface="맑은 고딕" panose="020B0503020000020004" pitchFamily="50" charset="-127"/>
                          <a:ea typeface="맑은 고딕" panose="020B0503020000020004" pitchFamily="50" charset="-127"/>
                        </a:rPr>
                        <a:t>보다 클 수록 양의 연관관계</a:t>
                      </a:r>
                      <a:endParaRPr lang="en-US" altLang="ko-KR" sz="1400" dirty="0">
                        <a:latin typeface="맑은 고딕" panose="020B0503020000020004" pitchFamily="50" charset="-127"/>
                        <a:ea typeface="맑은 고딕" panose="020B0503020000020004" pitchFamily="50" charset="-127"/>
                      </a:endParaRPr>
                    </a:p>
                    <a:p>
                      <a:pPr marL="285750" marR="0" indent="-285750" algn="l" defTabSz="844083"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ko-KR" altLang="en-US" sz="1400" dirty="0">
                          <a:solidFill>
                            <a:schemeClr val="tx1"/>
                          </a:solidFill>
                          <a:latin typeface="맑은 고딕" panose="020B0503020000020004" pitchFamily="50" charset="-127"/>
                          <a:ea typeface="맑은 고딕" panose="020B0503020000020004" pitchFamily="50" charset="-127"/>
                        </a:rPr>
                        <a:t>대칭적 척도</a:t>
                      </a:r>
                      <a:r>
                        <a:rPr lang="en-US" altLang="ko-KR" sz="1400" dirty="0">
                          <a:solidFill>
                            <a:schemeClr val="tx1"/>
                          </a:solidFill>
                          <a:latin typeface="맑은 고딕" panose="020B0503020000020004" pitchFamily="50" charset="-127"/>
                          <a:ea typeface="맑은 고딕" panose="020B0503020000020004" pitchFamily="50" charset="-127"/>
                        </a:rPr>
                        <a:t>(Symmetric)</a:t>
                      </a:r>
                    </a:p>
                    <a:p>
                      <a:pPr marL="285750" marR="0" indent="-285750" algn="l" defTabSz="844083"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ko-KR" altLang="en-US" sz="1400" dirty="0">
                          <a:solidFill>
                            <a:schemeClr val="tx1"/>
                          </a:solidFill>
                          <a:latin typeface="맑은 고딕" panose="020B0503020000020004" pitchFamily="50" charset="-127"/>
                          <a:ea typeface="맑은 고딕" panose="020B0503020000020004" pitchFamily="50" charset="-127"/>
                        </a:rPr>
                        <a:t>상호정보량</a:t>
                      </a:r>
                      <a:r>
                        <a:rPr lang="en-US" altLang="ko-KR" sz="1400" dirty="0">
                          <a:solidFill>
                            <a:schemeClr val="tx1"/>
                          </a:solidFill>
                          <a:latin typeface="맑은 고딕" panose="020B0503020000020004" pitchFamily="50" charset="-127"/>
                          <a:ea typeface="맑은 고딕" panose="020B0503020000020004" pitchFamily="50" charset="-127"/>
                        </a:rPr>
                        <a:t>(Mutual Information): </a:t>
                      </a:r>
                      <a:r>
                        <a:rPr lang="ko-KR" altLang="en-US" sz="1200" dirty="0">
                          <a:solidFill>
                            <a:schemeClr val="tx1"/>
                          </a:solidFill>
                          <a:latin typeface="맑은 고딕" panose="020B0503020000020004" pitchFamily="50" charset="-127"/>
                          <a:ea typeface="맑은 고딕" panose="020B0503020000020004" pitchFamily="50" charset="-127"/>
                        </a:rPr>
                        <a:t>사상 </a:t>
                      </a:r>
                      <a:r>
                        <a:rPr lang="en-US" altLang="ko-KR" sz="1200" dirty="0">
                          <a:solidFill>
                            <a:schemeClr val="tx1"/>
                          </a:solidFill>
                          <a:latin typeface="맑은 고딕" panose="020B0503020000020004" pitchFamily="50" charset="-127"/>
                          <a:ea typeface="맑은 고딕" panose="020B0503020000020004" pitchFamily="50" charset="-127"/>
                        </a:rPr>
                        <a:t>x</a:t>
                      </a:r>
                      <a:r>
                        <a:rPr lang="ko-KR" altLang="en-US" sz="1200" dirty="0">
                          <a:solidFill>
                            <a:schemeClr val="tx1"/>
                          </a:solidFill>
                          <a:latin typeface="맑은 고딕" panose="020B0503020000020004" pitchFamily="50" charset="-127"/>
                          <a:ea typeface="맑은 고딕" panose="020B0503020000020004" pitchFamily="50" charset="-127"/>
                        </a:rPr>
                        <a:t>의 발생을 아는 데 따라 전해지는 정보량과 다른 사상 </a:t>
                      </a:r>
                      <a:r>
                        <a:rPr lang="en-US" altLang="ko-KR" sz="1200" dirty="0">
                          <a:solidFill>
                            <a:schemeClr val="tx1"/>
                          </a:solidFill>
                          <a:latin typeface="맑은 고딕" panose="020B0503020000020004" pitchFamily="50" charset="-127"/>
                          <a:ea typeface="맑은 고딕" panose="020B0503020000020004" pitchFamily="50" charset="-127"/>
                        </a:rPr>
                        <a:t>y</a:t>
                      </a:r>
                      <a:r>
                        <a:rPr lang="ko-KR" altLang="en-US" sz="1200" dirty="0">
                          <a:solidFill>
                            <a:schemeClr val="tx1"/>
                          </a:solidFill>
                          <a:latin typeface="맑은 고딕" panose="020B0503020000020004" pitchFamily="50" charset="-127"/>
                          <a:ea typeface="맑은 고딕" panose="020B0503020000020004" pitchFamily="50" charset="-127"/>
                        </a:rPr>
                        <a:t>가 발생한다는 조건 하에서 사상 </a:t>
                      </a:r>
                      <a:r>
                        <a:rPr lang="en-US" altLang="ko-KR" sz="1200" dirty="0">
                          <a:solidFill>
                            <a:schemeClr val="tx1"/>
                          </a:solidFill>
                          <a:latin typeface="맑은 고딕" panose="020B0503020000020004" pitchFamily="50" charset="-127"/>
                          <a:ea typeface="맑은 고딕" panose="020B0503020000020004" pitchFamily="50" charset="-127"/>
                        </a:rPr>
                        <a:t>x</a:t>
                      </a:r>
                      <a:r>
                        <a:rPr lang="ko-KR" altLang="en-US" sz="1200" dirty="0">
                          <a:solidFill>
                            <a:schemeClr val="tx1"/>
                          </a:solidFill>
                          <a:latin typeface="맑은 고딕" panose="020B0503020000020004" pitchFamily="50" charset="-127"/>
                          <a:ea typeface="맑은 고딕" panose="020B0503020000020004" pitchFamily="50" charset="-127"/>
                        </a:rPr>
                        <a:t>의 발생을 아는 데 따라서 전해지는 조건 있는 정보량과의 차</a:t>
                      </a:r>
                    </a:p>
                  </a:txBody>
                  <a:tcPr anchor="ctr"/>
                </a:tc>
                <a:extLst>
                  <a:ext uri="{0D108BD9-81ED-4DB2-BD59-A6C34878D82A}">
                    <a16:rowId xmlns:a16="http://schemas.microsoft.com/office/drawing/2014/main" val="10003"/>
                  </a:ext>
                </a:extLst>
              </a:tr>
            </a:tbl>
          </a:graphicData>
        </a:graphic>
      </p:graphicFrame>
      <p:graphicFrame>
        <p:nvGraphicFramePr>
          <p:cNvPr id="8" name="개체 7"/>
          <p:cNvGraphicFramePr>
            <a:graphicFrameLocks noChangeAspect="1"/>
          </p:cNvGraphicFramePr>
          <p:nvPr/>
        </p:nvGraphicFramePr>
        <p:xfrm>
          <a:off x="3071664" y="4765096"/>
          <a:ext cx="1896810" cy="592753"/>
        </p:xfrm>
        <a:graphic>
          <a:graphicData uri="http://schemas.openxmlformats.org/presentationml/2006/ole">
            <mc:AlternateContent xmlns:mc="http://schemas.openxmlformats.org/markup-compatibility/2006">
              <mc:Choice xmlns:v="urn:schemas-microsoft-com:vml" Requires="v">
                <p:oleObj name="수식" r:id="rId3" imgW="1422360" imgH="444240" progId="Equation.3">
                  <p:embed/>
                </p:oleObj>
              </mc:Choice>
              <mc:Fallback>
                <p:oleObj name="수식" r:id="rId3" imgW="1422360" imgH="444240" progId="Equation.3">
                  <p:embed/>
                  <p:pic>
                    <p:nvPicPr>
                      <p:cNvPr id="8" name="개체 7"/>
                      <p:cNvPicPr>
                        <a:picLocks noChangeAspect="1" noChangeArrowheads="1"/>
                      </p:cNvPicPr>
                      <p:nvPr/>
                    </p:nvPicPr>
                    <p:blipFill>
                      <a:blip r:embed="rId4"/>
                      <a:srcRect/>
                      <a:stretch>
                        <a:fillRect/>
                      </a:stretch>
                    </p:blipFill>
                    <p:spPr bwMode="auto">
                      <a:xfrm>
                        <a:off x="3071664" y="4765096"/>
                        <a:ext cx="1896810" cy="592753"/>
                      </a:xfrm>
                      <a:prstGeom prst="rect">
                        <a:avLst/>
                      </a:prstGeom>
                      <a:noFill/>
                      <a:ln>
                        <a:noFill/>
                      </a:ln>
                    </p:spPr>
                  </p:pic>
                </p:oleObj>
              </mc:Fallback>
            </mc:AlternateContent>
          </a:graphicData>
        </a:graphic>
      </p:graphicFrame>
      <p:graphicFrame>
        <p:nvGraphicFramePr>
          <p:cNvPr id="9" name="개체 8"/>
          <p:cNvGraphicFramePr>
            <a:graphicFrameLocks noChangeAspect="1"/>
          </p:cNvGraphicFramePr>
          <p:nvPr/>
        </p:nvGraphicFramePr>
        <p:xfrm>
          <a:off x="3215680" y="3288932"/>
          <a:ext cx="1659708" cy="558881"/>
        </p:xfrm>
        <a:graphic>
          <a:graphicData uri="http://schemas.openxmlformats.org/presentationml/2006/ole">
            <mc:AlternateContent xmlns:mc="http://schemas.openxmlformats.org/markup-compatibility/2006">
              <mc:Choice xmlns:v="urn:schemas-microsoft-com:vml" Requires="v">
                <p:oleObj name="수식" r:id="rId5" imgW="1244520" imgH="419040" progId="Equation.3">
                  <p:embed/>
                </p:oleObj>
              </mc:Choice>
              <mc:Fallback>
                <p:oleObj name="수식" r:id="rId5" imgW="1244520" imgH="419040" progId="Equation.3">
                  <p:embed/>
                  <p:pic>
                    <p:nvPicPr>
                      <p:cNvPr id="9" name="개체 8"/>
                      <p:cNvPicPr>
                        <a:picLocks noChangeAspect="1" noChangeArrowheads="1"/>
                      </p:cNvPicPr>
                      <p:nvPr/>
                    </p:nvPicPr>
                    <p:blipFill>
                      <a:blip r:embed="rId6"/>
                      <a:srcRect/>
                      <a:stretch>
                        <a:fillRect/>
                      </a:stretch>
                    </p:blipFill>
                    <p:spPr bwMode="auto">
                      <a:xfrm>
                        <a:off x="3215680" y="3288932"/>
                        <a:ext cx="1659708" cy="558881"/>
                      </a:xfrm>
                      <a:prstGeom prst="rect">
                        <a:avLst/>
                      </a:prstGeom>
                      <a:noFill/>
                      <a:ln>
                        <a:noFill/>
                      </a:ln>
                    </p:spPr>
                  </p:pic>
                </p:oleObj>
              </mc:Fallback>
            </mc:AlternateContent>
          </a:graphicData>
        </a:graphic>
      </p:graphicFrame>
      <p:graphicFrame>
        <p:nvGraphicFramePr>
          <p:cNvPr id="10" name="개체 9"/>
          <p:cNvGraphicFramePr>
            <a:graphicFrameLocks noChangeAspect="1"/>
          </p:cNvGraphicFramePr>
          <p:nvPr/>
        </p:nvGraphicFramePr>
        <p:xfrm>
          <a:off x="3611725" y="2064795"/>
          <a:ext cx="846789" cy="287908"/>
        </p:xfrm>
        <a:graphic>
          <a:graphicData uri="http://schemas.openxmlformats.org/presentationml/2006/ole">
            <mc:AlternateContent xmlns:mc="http://schemas.openxmlformats.org/markup-compatibility/2006">
              <mc:Choice xmlns:v="urn:schemas-microsoft-com:vml" Requires="v">
                <p:oleObj name="수식" r:id="rId7" imgW="634680" imgH="215640" progId="Equation.3">
                  <p:embed/>
                </p:oleObj>
              </mc:Choice>
              <mc:Fallback>
                <p:oleObj name="수식" r:id="rId7" imgW="634680" imgH="215640" progId="Equation.3">
                  <p:embed/>
                  <p:pic>
                    <p:nvPicPr>
                      <p:cNvPr id="10" name="개체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1725" y="2064795"/>
                        <a:ext cx="846789" cy="287908"/>
                      </a:xfrm>
                      <a:prstGeom prst="rect">
                        <a:avLst/>
                      </a:prstGeom>
                      <a:noFill/>
                      <a:ln>
                        <a:noFill/>
                      </a:ln>
                    </p:spPr>
                  </p:pic>
                </p:oleObj>
              </mc:Fallback>
            </mc:AlternateContent>
          </a:graphicData>
        </a:graphic>
      </p:graphicFrame>
      <p:graphicFrame>
        <p:nvGraphicFramePr>
          <p:cNvPr id="11" name="개체 10"/>
          <p:cNvGraphicFramePr>
            <a:graphicFrameLocks noChangeAspect="1"/>
          </p:cNvGraphicFramePr>
          <p:nvPr/>
        </p:nvGraphicFramePr>
        <p:xfrm>
          <a:off x="3755741" y="2388832"/>
          <a:ext cx="492125" cy="287337"/>
        </p:xfrm>
        <a:graphic>
          <a:graphicData uri="http://schemas.openxmlformats.org/presentationml/2006/ole">
            <mc:AlternateContent xmlns:mc="http://schemas.openxmlformats.org/markup-compatibility/2006">
              <mc:Choice xmlns:v="urn:schemas-microsoft-com:vml" Requires="v">
                <p:oleObj name="수식" r:id="rId9" imgW="368280" imgH="215640" progId="Equation.3">
                  <p:embed/>
                </p:oleObj>
              </mc:Choice>
              <mc:Fallback>
                <p:oleObj name="수식" r:id="rId9" imgW="368280" imgH="215640" progId="Equation.3">
                  <p:embed/>
                  <p:pic>
                    <p:nvPicPr>
                      <p:cNvPr id="11" name="개체 10"/>
                      <p:cNvPicPr>
                        <a:picLocks noChangeAspect="1" noChangeArrowheads="1"/>
                      </p:cNvPicPr>
                      <p:nvPr/>
                    </p:nvPicPr>
                    <p:blipFill>
                      <a:blip r:embed="rId10"/>
                      <a:srcRect/>
                      <a:stretch>
                        <a:fillRect/>
                      </a:stretch>
                    </p:blipFill>
                    <p:spPr bwMode="auto">
                      <a:xfrm>
                        <a:off x="3755741" y="2388832"/>
                        <a:ext cx="4921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제목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defTabSz="777875">
              <a:spcBef>
                <a:spcPct val="20000"/>
              </a:spcBef>
            </a:pPr>
            <a:r>
              <a:rPr lang="ko-KR" altLang="en-US" kern="1200" dirty="0"/>
              <a:t>연관분석 주요 지표</a:t>
            </a:r>
            <a:r>
              <a:rPr lang="en-US" altLang="ko-KR" kern="1200"/>
              <a:t>(1/3)</a:t>
            </a:r>
            <a:endParaRPr lang="ko-KR" altLang="en-US" kern="1200" dirty="0"/>
          </a:p>
        </p:txBody>
      </p:sp>
      <p:sp>
        <p:nvSpPr>
          <p:cNvPr id="3" name="TextBox 2"/>
          <p:cNvSpPr txBox="1"/>
          <p:nvPr/>
        </p:nvSpPr>
        <p:spPr>
          <a:xfrm>
            <a:off x="3334047" y="2601327"/>
            <a:ext cx="1499128" cy="369332"/>
          </a:xfrm>
          <a:prstGeom prst="rect">
            <a:avLst/>
          </a:prstGeom>
          <a:noFill/>
        </p:spPr>
        <p:txBody>
          <a:bodyPr wrap="none" rtlCol="0">
            <a:spAutoFit/>
          </a:bodyPr>
          <a:lstStyle/>
          <a:p>
            <a:r>
              <a:rPr lang="ko-KR" altLang="en-US" b="1" dirty="0">
                <a:solidFill>
                  <a:srgbClr val="0070C0"/>
                </a:solidFill>
              </a:rPr>
              <a:t>자주 발생해</a:t>
            </a:r>
            <a:r>
              <a:rPr lang="en-US" altLang="ko-KR" b="1" dirty="0">
                <a:solidFill>
                  <a:srgbClr val="0070C0"/>
                </a:solidFill>
              </a:rPr>
              <a:t>?</a:t>
            </a:r>
            <a:endParaRPr lang="ko-KR" altLang="en-US" b="1" dirty="0">
              <a:solidFill>
                <a:srgbClr val="0070C0"/>
              </a:solidFill>
            </a:endParaRPr>
          </a:p>
        </p:txBody>
      </p:sp>
      <p:sp>
        <p:nvSpPr>
          <p:cNvPr id="12" name="TextBox 11"/>
          <p:cNvSpPr txBox="1"/>
          <p:nvPr/>
        </p:nvSpPr>
        <p:spPr>
          <a:xfrm>
            <a:off x="3334047" y="3908737"/>
            <a:ext cx="1499128" cy="369332"/>
          </a:xfrm>
          <a:prstGeom prst="rect">
            <a:avLst/>
          </a:prstGeom>
          <a:noFill/>
        </p:spPr>
        <p:txBody>
          <a:bodyPr wrap="none" rtlCol="0">
            <a:spAutoFit/>
          </a:bodyPr>
          <a:lstStyle/>
          <a:p>
            <a:r>
              <a:rPr lang="ko-KR" altLang="en-US" b="1" dirty="0">
                <a:solidFill>
                  <a:srgbClr val="0070C0"/>
                </a:solidFill>
              </a:rPr>
              <a:t>관계가 있어</a:t>
            </a:r>
            <a:r>
              <a:rPr lang="en-US" altLang="ko-KR" b="1" dirty="0">
                <a:solidFill>
                  <a:srgbClr val="0070C0"/>
                </a:solidFill>
              </a:rPr>
              <a:t>?</a:t>
            </a:r>
            <a:endParaRPr lang="ko-KR" altLang="en-US" b="1" dirty="0">
              <a:solidFill>
                <a:srgbClr val="0070C0"/>
              </a:solidFill>
            </a:endParaRPr>
          </a:p>
        </p:txBody>
      </p:sp>
      <p:sp>
        <p:nvSpPr>
          <p:cNvPr id="13" name="TextBox 12"/>
          <p:cNvSpPr txBox="1"/>
          <p:nvPr/>
        </p:nvSpPr>
        <p:spPr>
          <a:xfrm>
            <a:off x="3193785" y="5630625"/>
            <a:ext cx="1782860" cy="369332"/>
          </a:xfrm>
          <a:prstGeom prst="rect">
            <a:avLst/>
          </a:prstGeom>
          <a:noFill/>
        </p:spPr>
        <p:txBody>
          <a:bodyPr wrap="none" rtlCol="0">
            <a:spAutoFit/>
          </a:bodyPr>
          <a:lstStyle/>
          <a:p>
            <a:r>
              <a:rPr lang="ko-KR" altLang="en-US" b="1" dirty="0">
                <a:solidFill>
                  <a:srgbClr val="0070C0"/>
                </a:solidFill>
              </a:rPr>
              <a:t>특별히 이 때만</a:t>
            </a:r>
            <a:r>
              <a:rPr lang="en-US" altLang="ko-KR" b="1" dirty="0">
                <a:solidFill>
                  <a:srgbClr val="0070C0"/>
                </a:solidFill>
              </a:rPr>
              <a:t>?</a:t>
            </a:r>
            <a:endParaRPr lang="ko-KR" altLang="en-US" b="1" dirty="0">
              <a:solidFill>
                <a:srgbClr val="0070C0"/>
              </a:solidFill>
            </a:endParaRPr>
          </a:p>
        </p:txBody>
      </p:sp>
      <p:pic>
        <p:nvPicPr>
          <p:cNvPr id="1026" name="Picture 2" descr="코스트코 생수 가격 2L X 6 물 할인 정보 ( 풀무원 먹는샘물 / 커클랜드 시그니춰 ) : 네이버 블로그">
            <a:extLst>
              <a:ext uri="{FF2B5EF4-FFF2-40B4-BE49-F238E27FC236}">
                <a16:creationId xmlns:a16="http://schemas.microsoft.com/office/drawing/2014/main" id="{4D1740FE-068D-42ED-B80F-B3CD0C1E4E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9161" y="122445"/>
            <a:ext cx="1905000" cy="107036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97DC1CD2-C649-6BDC-E7D4-34B3346B98ED}"/>
              </a:ext>
            </a:extLst>
          </p:cNvPr>
          <p:cNvGrpSpPr/>
          <p:nvPr/>
        </p:nvGrpSpPr>
        <p:grpSpPr>
          <a:xfrm>
            <a:off x="10603348" y="64682"/>
            <a:ext cx="1491380" cy="498584"/>
            <a:chOff x="8021972" y="64681"/>
            <a:chExt cx="1491380" cy="498584"/>
          </a:xfrm>
        </p:grpSpPr>
        <p:sp>
          <p:nvSpPr>
            <p:cNvPr id="5" name="TextBox 4">
              <a:extLst>
                <a:ext uri="{FF2B5EF4-FFF2-40B4-BE49-F238E27FC236}">
                  <a16:creationId xmlns:a16="http://schemas.microsoft.com/office/drawing/2014/main" id="{5D300244-0FBE-AD60-4AC9-237089B278D7}"/>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7" name="내용 개체 틀 11">
              <a:extLst>
                <a:ext uri="{FF2B5EF4-FFF2-40B4-BE49-F238E27FC236}">
                  <a16:creationId xmlns:a16="http://schemas.microsoft.com/office/drawing/2014/main" id="{4644CF2E-133D-DAD8-188D-FA288B6C787D}"/>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130736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defTabSz="777875">
              <a:spcBef>
                <a:spcPct val="20000"/>
              </a:spcBef>
            </a:pPr>
            <a:r>
              <a:rPr lang="ko-KR" altLang="en-US" kern="1200" dirty="0"/>
              <a:t>연관분석 주요 지표</a:t>
            </a:r>
            <a:r>
              <a:rPr lang="en-US" altLang="ko-KR" kern="1200" dirty="0"/>
              <a:t>(2/3)</a:t>
            </a:r>
            <a:endParaRPr lang="ko-KR" altLang="en-US" kern="1200" dirty="0"/>
          </a:p>
        </p:txBody>
      </p:sp>
      <p:sp>
        <p:nvSpPr>
          <p:cNvPr id="28" name="내용 개체 틀 2"/>
          <p:cNvSpPr txBox="1">
            <a:spLocks/>
          </p:cNvSpPr>
          <p:nvPr/>
        </p:nvSpPr>
        <p:spPr bwMode="auto">
          <a:xfrm>
            <a:off x="1506538" y="908720"/>
            <a:ext cx="9055100"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285750" indent="-285750" algn="l" rtl="0" eaLnBrk="0" fontAlgn="base" latinLnBrk="1" hangingPunct="0">
              <a:lnSpc>
                <a:spcPct val="110000"/>
              </a:lnSpc>
              <a:spcBef>
                <a:spcPct val="30000"/>
              </a:spcBef>
              <a:spcAft>
                <a:spcPct val="0"/>
              </a:spcAft>
              <a:buSzPct val="100000"/>
              <a:buFont typeface="Wingdings" pitchFamily="2" charset="2"/>
              <a:buChar char="§"/>
              <a:defRPr kumimoji="1" lang="ko-KR" altLang="en-US" sz="2000" b="1" kern="1200">
                <a:solidFill>
                  <a:schemeClr val="tx1"/>
                </a:solidFill>
                <a:latin typeface="+mn-lt"/>
                <a:ea typeface="나눔고딕" pitchFamily="50" charset="-127"/>
                <a:cs typeface="+mn-cs"/>
              </a:defRPr>
            </a:lvl1pPr>
            <a:lvl2pPr marL="603250" indent="-342900" algn="l" rtl="0" eaLnBrk="0" fontAlgn="base" hangingPunct="0">
              <a:lnSpc>
                <a:spcPct val="110000"/>
              </a:lnSpc>
              <a:spcBef>
                <a:spcPct val="30000"/>
              </a:spcBef>
              <a:spcAft>
                <a:spcPct val="0"/>
              </a:spcAft>
              <a:buFont typeface="Wingdings" panose="05000000000000000000" pitchFamily="2" charset="2"/>
              <a:buChar char="§"/>
              <a:defRPr kumimoji="1" lang="en-US" altLang="ko-KR" kern="1200" dirty="0">
                <a:solidFill>
                  <a:schemeClr val="tx1"/>
                </a:solidFill>
                <a:latin typeface="+mn-lt"/>
                <a:ea typeface="나눔고딕" pitchFamily="50" charset="-127"/>
                <a:cs typeface="+mn-cs"/>
              </a:defRPr>
            </a:lvl2pPr>
            <a:lvl3pPr marL="885825" indent="-209550" algn="l" rtl="0" eaLnBrk="0" fontAlgn="base" hangingPunct="0">
              <a:lnSpc>
                <a:spcPct val="110000"/>
              </a:lnSpc>
              <a:spcBef>
                <a:spcPct val="30000"/>
              </a:spcBef>
              <a:spcAft>
                <a:spcPct val="0"/>
              </a:spcAft>
              <a:buFont typeface="맑은 고딕" panose="020B0503020000020004" pitchFamily="50" charset="-127"/>
              <a:buChar char="－"/>
              <a:defRPr kumimoji="1" sz="1600">
                <a:solidFill>
                  <a:schemeClr val="tx1"/>
                </a:solidFill>
                <a:latin typeface="+mn-lt"/>
                <a:ea typeface="+mn-ea"/>
              </a:defRPr>
            </a:lvl3pPr>
            <a:lvl4pPr marL="1117600" indent="-215900" algn="l" rtl="0" eaLnBrk="0" fontAlgn="base" hangingPunct="0">
              <a:lnSpc>
                <a:spcPct val="110000"/>
              </a:lnSpc>
              <a:spcBef>
                <a:spcPct val="30000"/>
              </a:spcBef>
              <a:spcAft>
                <a:spcPct val="0"/>
              </a:spcAft>
              <a:buChar char="•"/>
              <a:defRPr kumimoji="1" sz="14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굴림" charset="-127"/>
                <a:ea typeface="굴림" charset="-127"/>
              </a:defRPr>
            </a:lvl5pPr>
            <a:lvl6pPr marL="2514600" indent="-228600" algn="l" rtl="0" fontAlgn="base" latinLnBrk="1">
              <a:spcBef>
                <a:spcPct val="20000"/>
              </a:spcBef>
              <a:spcAft>
                <a:spcPct val="0"/>
              </a:spcAft>
              <a:buChar char="»"/>
              <a:defRPr kumimoji="1" sz="2000">
                <a:solidFill>
                  <a:schemeClr val="tx1"/>
                </a:solidFill>
                <a:latin typeface="굴림" charset="-127"/>
                <a:ea typeface="굴림" charset="-127"/>
              </a:defRPr>
            </a:lvl6pPr>
            <a:lvl7pPr marL="2971800" indent="-228600" algn="l" rtl="0" fontAlgn="base" latinLnBrk="1">
              <a:spcBef>
                <a:spcPct val="20000"/>
              </a:spcBef>
              <a:spcAft>
                <a:spcPct val="0"/>
              </a:spcAft>
              <a:buChar char="»"/>
              <a:defRPr kumimoji="1" sz="2000">
                <a:solidFill>
                  <a:schemeClr val="tx1"/>
                </a:solidFill>
                <a:latin typeface="굴림" charset="-127"/>
                <a:ea typeface="굴림" charset="-127"/>
              </a:defRPr>
            </a:lvl7pPr>
            <a:lvl8pPr marL="3429000" indent="-228600" algn="l" rtl="0" fontAlgn="base" latinLnBrk="1">
              <a:spcBef>
                <a:spcPct val="20000"/>
              </a:spcBef>
              <a:spcAft>
                <a:spcPct val="0"/>
              </a:spcAft>
              <a:buChar char="»"/>
              <a:defRPr kumimoji="1" sz="2000">
                <a:solidFill>
                  <a:schemeClr val="tx1"/>
                </a:solidFill>
                <a:latin typeface="굴림" charset="-127"/>
                <a:ea typeface="굴림" charset="-127"/>
              </a:defRPr>
            </a:lvl8pPr>
            <a:lvl9pPr marL="3886200" indent="-228600" algn="l" rtl="0" fontAlgn="base" latinLnBrk="1">
              <a:spcBef>
                <a:spcPct val="20000"/>
              </a:spcBef>
              <a:spcAft>
                <a:spcPct val="0"/>
              </a:spcAft>
              <a:buChar char="»"/>
              <a:defRPr kumimoji="1" sz="2000">
                <a:solidFill>
                  <a:schemeClr val="tx1"/>
                </a:solidFill>
                <a:latin typeface="굴림" charset="-127"/>
                <a:ea typeface="굴림" charset="-127"/>
              </a:defRPr>
            </a:lvl9pPr>
          </a:lstStyle>
          <a:p>
            <a:pPr defTabSz="913463">
              <a:defRPr/>
            </a:pPr>
            <a:r>
              <a:rPr lang="ko-KR" altLang="en-US" b="0" dirty="0">
                <a:solidFill>
                  <a:prstClr val="black"/>
                </a:solidFill>
                <a:latin typeface="맑은 고딕" pitchFamily="50" charset="-127"/>
                <a:ea typeface="맑은 고딕" pitchFamily="50" charset="-127"/>
              </a:rPr>
              <a:t>지표값을 통한 규칙 선정 기준</a:t>
            </a:r>
          </a:p>
          <a:p>
            <a:pPr lvl="1" defTabSz="913463">
              <a:defRPr/>
            </a:pPr>
            <a:r>
              <a:rPr lang="ko-KR" altLang="en-US" sz="2000" dirty="0">
                <a:solidFill>
                  <a:prstClr val="black"/>
                </a:solidFill>
                <a:latin typeface="맑은 고딕" pitchFamily="50" charset="-127"/>
                <a:ea typeface="맑은 고딕" pitchFamily="50" charset="-127"/>
              </a:rPr>
              <a:t>사용자가 정의한 최소 지지도</a:t>
            </a:r>
            <a:r>
              <a:rPr lang="en-US" altLang="ko-KR" sz="2000" dirty="0">
                <a:solidFill>
                  <a:prstClr val="black"/>
                </a:solidFill>
                <a:latin typeface="맑은 고딕" pitchFamily="50" charset="-127"/>
                <a:ea typeface="맑은 고딕" pitchFamily="50" charset="-127"/>
              </a:rPr>
              <a:t>(</a:t>
            </a:r>
            <a:r>
              <a:rPr lang="en-US" altLang="ko-KR" sz="2000" b="1" dirty="0">
                <a:solidFill>
                  <a:prstClr val="black"/>
                </a:solidFill>
                <a:latin typeface="맑은 고딕" pitchFamily="50" charset="-127"/>
                <a:ea typeface="맑은 고딕" pitchFamily="50" charset="-127"/>
              </a:rPr>
              <a:t>Support</a:t>
            </a:r>
            <a:r>
              <a:rPr lang="en-US" altLang="ko-KR" sz="2000" dirty="0">
                <a:solidFill>
                  <a:prstClr val="black"/>
                </a:solidFill>
                <a:latin typeface="맑은 고딕" pitchFamily="50" charset="-127"/>
                <a:ea typeface="맑은 고딕" pitchFamily="50" charset="-127"/>
              </a:rPr>
              <a:t>)</a:t>
            </a:r>
            <a:r>
              <a:rPr lang="ko-KR" altLang="en-US" sz="2000" dirty="0">
                <a:solidFill>
                  <a:prstClr val="black"/>
                </a:solidFill>
                <a:latin typeface="맑은 고딕" pitchFamily="50" charset="-127"/>
                <a:ea typeface="맑은 고딕" pitchFamily="50" charset="-127"/>
              </a:rPr>
              <a:t>를 넘는가</a:t>
            </a:r>
            <a:r>
              <a:rPr lang="en-US" altLang="ko-KR" sz="2000" dirty="0">
                <a:solidFill>
                  <a:prstClr val="black"/>
                </a:solidFill>
                <a:latin typeface="맑은 고딕" pitchFamily="50" charset="-127"/>
                <a:ea typeface="맑은 고딕" pitchFamily="50" charset="-127"/>
              </a:rPr>
              <a:t>?</a:t>
            </a:r>
          </a:p>
          <a:p>
            <a:pPr lvl="1" defTabSz="913463">
              <a:buFont typeface="Times New Roman" pitchFamily="18" charset="0"/>
              <a:buChar char="»"/>
              <a:defRPr/>
            </a:pPr>
            <a:r>
              <a:rPr lang="ko-KR" altLang="en-US" sz="2000" dirty="0">
                <a:solidFill>
                  <a:srgbClr val="C00000"/>
                </a:solidFill>
                <a:latin typeface="맑은 고딕" pitchFamily="50" charset="-127"/>
                <a:ea typeface="맑은 고딕" pitchFamily="50" charset="-127"/>
              </a:rPr>
              <a:t>너무 작으면 케이스가 적어서 </a:t>
            </a:r>
            <a:r>
              <a:rPr lang="en-US" altLang="ko-KR" sz="2000" dirty="0">
                <a:solidFill>
                  <a:srgbClr val="C00000"/>
                </a:solidFill>
                <a:latin typeface="맑은 고딕" pitchFamily="50" charset="-127"/>
                <a:ea typeface="맑은 고딕" pitchFamily="50" charset="-127"/>
              </a:rPr>
              <a:t>Rule</a:t>
            </a:r>
            <a:r>
              <a:rPr lang="ko-KR" altLang="en-US" sz="2000" dirty="0">
                <a:solidFill>
                  <a:srgbClr val="C00000"/>
                </a:solidFill>
                <a:latin typeface="맑은 고딕" pitchFamily="50" charset="-127"/>
                <a:ea typeface="맑은 고딕" pitchFamily="50" charset="-127"/>
              </a:rPr>
              <a:t>이 뽑아낼 의미가 없음</a:t>
            </a:r>
          </a:p>
          <a:p>
            <a:pPr lvl="1" defTabSz="913463">
              <a:defRPr/>
            </a:pPr>
            <a:r>
              <a:rPr lang="ko-KR" altLang="en-US" sz="2000" dirty="0">
                <a:solidFill>
                  <a:prstClr val="black"/>
                </a:solidFill>
                <a:latin typeface="맑은 고딕" pitchFamily="50" charset="-127"/>
                <a:ea typeface="맑은 고딕" pitchFamily="50" charset="-127"/>
              </a:rPr>
              <a:t>사용자가 정의한 최소 신뢰도</a:t>
            </a:r>
            <a:r>
              <a:rPr lang="en-US" altLang="ko-KR" sz="2000" dirty="0">
                <a:solidFill>
                  <a:prstClr val="black"/>
                </a:solidFill>
                <a:latin typeface="맑은 고딕" pitchFamily="50" charset="-127"/>
                <a:ea typeface="맑은 고딕" pitchFamily="50" charset="-127"/>
              </a:rPr>
              <a:t>(</a:t>
            </a:r>
            <a:r>
              <a:rPr lang="en-US" altLang="ko-KR" sz="2000" b="1" dirty="0">
                <a:solidFill>
                  <a:prstClr val="black"/>
                </a:solidFill>
                <a:latin typeface="맑은 고딕" pitchFamily="50" charset="-127"/>
                <a:ea typeface="맑은 고딕" pitchFamily="50" charset="-127"/>
              </a:rPr>
              <a:t>Confidence</a:t>
            </a:r>
            <a:r>
              <a:rPr lang="en-US" altLang="ko-KR" sz="2000" dirty="0">
                <a:solidFill>
                  <a:prstClr val="black"/>
                </a:solidFill>
                <a:latin typeface="맑은 고딕" pitchFamily="50" charset="-127"/>
                <a:ea typeface="맑은 고딕" pitchFamily="50" charset="-127"/>
              </a:rPr>
              <a:t>)</a:t>
            </a:r>
            <a:r>
              <a:rPr lang="ko-KR" altLang="en-US" sz="2000" dirty="0">
                <a:solidFill>
                  <a:prstClr val="black"/>
                </a:solidFill>
                <a:latin typeface="맑은 고딕" pitchFamily="50" charset="-127"/>
                <a:ea typeface="맑은 고딕" pitchFamily="50" charset="-127"/>
              </a:rPr>
              <a:t>를 넘는가</a:t>
            </a:r>
            <a:r>
              <a:rPr lang="en-US" altLang="ko-KR" sz="2000" dirty="0">
                <a:solidFill>
                  <a:prstClr val="black"/>
                </a:solidFill>
                <a:latin typeface="맑은 고딕" pitchFamily="50" charset="-127"/>
                <a:ea typeface="맑은 고딕" pitchFamily="50" charset="-127"/>
              </a:rPr>
              <a:t>?</a:t>
            </a:r>
          </a:p>
          <a:p>
            <a:pPr lvl="1" defTabSz="913463">
              <a:buFont typeface="Times New Roman" panose="02020603050405020304" pitchFamily="18" charset="0"/>
              <a:buChar char="»"/>
              <a:defRPr/>
            </a:pPr>
            <a:r>
              <a:rPr lang="ko-KR" altLang="en-US" sz="2000" dirty="0">
                <a:solidFill>
                  <a:srgbClr val="C00000"/>
                </a:solidFill>
                <a:latin typeface="맑은 고딕" pitchFamily="50" charset="-127"/>
                <a:ea typeface="맑은 고딕" pitchFamily="50" charset="-127"/>
              </a:rPr>
              <a:t>웬만큼 가능성이 있어야 의미가 있음</a:t>
            </a:r>
          </a:p>
          <a:p>
            <a:pPr lvl="1" defTabSz="913463">
              <a:defRPr/>
            </a:pPr>
            <a:r>
              <a:rPr lang="ko-KR" altLang="en-US" sz="2000" dirty="0">
                <a:solidFill>
                  <a:prstClr val="black"/>
                </a:solidFill>
                <a:latin typeface="맑은 고딕" pitchFamily="50" charset="-127"/>
                <a:ea typeface="맑은 고딕" pitchFamily="50" charset="-127"/>
              </a:rPr>
              <a:t>향상도</a:t>
            </a:r>
            <a:r>
              <a:rPr lang="en-US" altLang="ko-KR" sz="2000" dirty="0">
                <a:solidFill>
                  <a:prstClr val="black"/>
                </a:solidFill>
                <a:latin typeface="맑은 고딕" pitchFamily="50" charset="-127"/>
                <a:ea typeface="맑은 고딕" pitchFamily="50" charset="-127"/>
              </a:rPr>
              <a:t>(</a:t>
            </a:r>
            <a:r>
              <a:rPr lang="en-US" altLang="ko-KR" sz="2000" b="1" dirty="0">
                <a:solidFill>
                  <a:prstClr val="black"/>
                </a:solidFill>
                <a:latin typeface="맑은 고딕" pitchFamily="50" charset="-127"/>
                <a:ea typeface="맑은 고딕" pitchFamily="50" charset="-127"/>
              </a:rPr>
              <a:t>Lift</a:t>
            </a:r>
            <a:r>
              <a:rPr lang="en-US" altLang="ko-KR" sz="2000" dirty="0">
                <a:solidFill>
                  <a:prstClr val="black"/>
                </a:solidFill>
                <a:latin typeface="맑은 고딕" pitchFamily="50" charset="-127"/>
                <a:ea typeface="맑은 고딕" pitchFamily="50" charset="-127"/>
              </a:rPr>
              <a:t>)</a:t>
            </a:r>
            <a:r>
              <a:rPr lang="ko-KR" altLang="en-US" sz="2000" dirty="0">
                <a:solidFill>
                  <a:prstClr val="black"/>
                </a:solidFill>
                <a:latin typeface="맑은 고딕" pitchFamily="50" charset="-127"/>
                <a:ea typeface="맑은 고딕" pitchFamily="50" charset="-127"/>
              </a:rPr>
              <a:t>는 </a:t>
            </a:r>
            <a:r>
              <a:rPr lang="en-US" altLang="ko-KR" sz="2000" dirty="0">
                <a:solidFill>
                  <a:prstClr val="black"/>
                </a:solidFill>
                <a:latin typeface="맑은 고딕" pitchFamily="50" charset="-127"/>
                <a:ea typeface="맑은 고딕" pitchFamily="50" charset="-127"/>
              </a:rPr>
              <a:t>1</a:t>
            </a:r>
            <a:r>
              <a:rPr lang="ko-KR" altLang="en-US" sz="2000" dirty="0">
                <a:solidFill>
                  <a:prstClr val="black"/>
                </a:solidFill>
                <a:latin typeface="맑은 고딕" pitchFamily="50" charset="-127"/>
                <a:ea typeface="맑은 고딕" pitchFamily="50" charset="-127"/>
              </a:rPr>
              <a:t>보다 크게 얻어졌는가</a:t>
            </a:r>
            <a:r>
              <a:rPr lang="en-US" altLang="ko-KR" sz="2000" dirty="0">
                <a:solidFill>
                  <a:prstClr val="black"/>
                </a:solidFill>
                <a:latin typeface="맑은 고딕" pitchFamily="50" charset="-127"/>
                <a:ea typeface="맑은 고딕" pitchFamily="50" charset="-127"/>
              </a:rPr>
              <a:t>?</a:t>
            </a:r>
          </a:p>
          <a:p>
            <a:pPr lvl="1" defTabSz="913463">
              <a:buFont typeface="Times New Roman" panose="02020603050405020304" pitchFamily="18" charset="0"/>
              <a:buChar char="»"/>
              <a:defRPr/>
            </a:pPr>
            <a:r>
              <a:rPr lang="en-US" altLang="ko-KR" sz="2000" dirty="0">
                <a:solidFill>
                  <a:srgbClr val="C00000"/>
                </a:solidFill>
                <a:latin typeface="맑은 고딕" pitchFamily="50" charset="-127"/>
                <a:ea typeface="맑은 고딕" pitchFamily="50" charset="-127"/>
              </a:rPr>
              <a:t>Lift</a:t>
            </a:r>
            <a:r>
              <a:rPr lang="ko-KR" altLang="en-US" sz="2000" dirty="0">
                <a:solidFill>
                  <a:srgbClr val="C00000"/>
                </a:solidFill>
                <a:latin typeface="맑은 고딕" pitchFamily="50" charset="-127"/>
                <a:ea typeface="맑은 고딕" pitchFamily="50" charset="-127"/>
              </a:rPr>
              <a:t>는 클수록 좋음</a:t>
            </a:r>
          </a:p>
          <a:p>
            <a:pPr lvl="2" defTabSz="913463">
              <a:defRPr/>
            </a:pPr>
            <a:endParaRPr lang="ko-KR" altLang="en-US" sz="800" dirty="0">
              <a:solidFill>
                <a:srgbClr val="C00000"/>
              </a:solidFill>
              <a:latin typeface="맑은 고딕" pitchFamily="50" charset="-127"/>
              <a:ea typeface="맑은 고딕" pitchFamily="50" charset="-127"/>
            </a:endParaRPr>
          </a:p>
        </p:txBody>
      </p:sp>
      <p:graphicFrame>
        <p:nvGraphicFramePr>
          <p:cNvPr id="29" name="표 28"/>
          <p:cNvGraphicFramePr>
            <a:graphicFrameLocks noGrp="1"/>
          </p:cNvGraphicFramePr>
          <p:nvPr/>
        </p:nvGraphicFramePr>
        <p:xfrm>
          <a:off x="6744072" y="2626563"/>
          <a:ext cx="4068452" cy="2103120"/>
        </p:xfrm>
        <a:graphic>
          <a:graphicData uri="http://schemas.openxmlformats.org/drawingml/2006/table">
            <a:tbl>
              <a:tblPr firstRow="1" firstCol="1"/>
              <a:tblGrid>
                <a:gridCol w="972108">
                  <a:extLst>
                    <a:ext uri="{9D8B030D-6E8A-4147-A177-3AD203B41FA5}">
                      <a16:colId xmlns:a16="http://schemas.microsoft.com/office/drawing/2014/main" val="20000"/>
                    </a:ext>
                  </a:extLst>
                </a:gridCol>
                <a:gridCol w="1548172">
                  <a:extLst>
                    <a:ext uri="{9D8B030D-6E8A-4147-A177-3AD203B41FA5}">
                      <a16:colId xmlns:a16="http://schemas.microsoft.com/office/drawing/2014/main" val="20001"/>
                    </a:ext>
                  </a:extLst>
                </a:gridCol>
                <a:gridCol w="1548172">
                  <a:extLst>
                    <a:ext uri="{9D8B030D-6E8A-4147-A177-3AD203B41FA5}">
                      <a16:colId xmlns:a16="http://schemas.microsoft.com/office/drawing/2014/main" val="20002"/>
                    </a:ext>
                  </a:extLst>
                </a:gridCol>
              </a:tblGrid>
              <a:tr h="0">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endParaRPr lang="ko-KR" altLang="en-US" sz="1800" b="0"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ko-KR" altLang="en-US" sz="1800" b="1" dirty="0">
                          <a:solidFill>
                            <a:schemeClr val="bg1"/>
                          </a:solidFill>
                          <a:latin typeface="맑은 고딕" pitchFamily="50" charset="-127"/>
                          <a:ea typeface="맑은 고딕" pitchFamily="50" charset="-127"/>
                        </a:rPr>
                        <a:t>효율성</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164191"/>
                    </a:solid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ko-KR" altLang="en-US" sz="1800" b="1" dirty="0">
                          <a:solidFill>
                            <a:schemeClr val="bg1"/>
                          </a:solidFill>
                          <a:latin typeface="맑은 고딕" pitchFamily="50" charset="-127"/>
                          <a:ea typeface="맑은 고딕" pitchFamily="50" charset="-127"/>
                        </a:rPr>
                        <a:t>유효성</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164191"/>
                    </a:solidFill>
                  </a:tcPr>
                </a:tc>
                <a:extLst>
                  <a:ext uri="{0D108BD9-81ED-4DB2-BD59-A6C34878D82A}">
                    <a16:rowId xmlns:a16="http://schemas.microsoft.com/office/drawing/2014/main" val="10000"/>
                  </a:ext>
                </a:extLst>
              </a:tr>
              <a:tr h="251829">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ko-KR" altLang="en-US" sz="1800" dirty="0">
                          <a:latin typeface="맑은 고딕" pitchFamily="50" charset="-127"/>
                          <a:ea typeface="맑은 고딕" pitchFamily="50" charset="-127"/>
                        </a:rPr>
                        <a:t>지지도</a:t>
                      </a:r>
                      <a:endParaRPr lang="ko-KR" altLang="en-US" sz="1800" b="0"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ko-KR" altLang="en-US" sz="1800" b="1" dirty="0">
                          <a:latin typeface="맑은 고딕" pitchFamily="50" charset="-127"/>
                          <a:ea typeface="맑은 고딕" pitchFamily="50" charset="-127"/>
                        </a:rPr>
                        <a:t>○</a:t>
                      </a:r>
                      <a:endParaRPr lang="ko-KR" altLang="en-US" sz="1800" b="1"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endParaRPr lang="ko-KR" altLang="en-US" sz="1800" b="1"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1829">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ko-KR" altLang="en-US" sz="1800" dirty="0">
                          <a:latin typeface="맑은 고딕" pitchFamily="50" charset="-127"/>
                          <a:ea typeface="맑은 고딕" pitchFamily="50" charset="-127"/>
                        </a:rPr>
                        <a:t>신뢰도</a:t>
                      </a:r>
                      <a:endParaRPr lang="ko-KR" altLang="en-US" sz="1800" b="0"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ko-KR" altLang="en-US" sz="1800" b="1" dirty="0">
                          <a:latin typeface="맑은 고딕" pitchFamily="50" charset="-127"/>
                          <a:ea typeface="맑은 고딕" pitchFamily="50" charset="-127"/>
                        </a:rPr>
                        <a:t>○</a:t>
                      </a:r>
                      <a:endParaRPr lang="ko-KR" altLang="en-US" sz="1800" b="1"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ko-KR" altLang="en-US" sz="1800" b="1" dirty="0">
                          <a:latin typeface="맑은 고딕" pitchFamily="50" charset="-127"/>
                          <a:ea typeface="맑은 고딕" pitchFamily="50" charset="-127"/>
                        </a:rPr>
                        <a:t>○</a:t>
                      </a:r>
                      <a:endParaRPr lang="ko-KR" altLang="en-US" sz="1800" b="1"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1829">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ko-KR" altLang="en-US" sz="1800" dirty="0">
                          <a:latin typeface="맑은 고딕" pitchFamily="50" charset="-127"/>
                          <a:ea typeface="맑은 고딕" pitchFamily="50" charset="-127"/>
                        </a:rPr>
                        <a:t>향상도</a:t>
                      </a:r>
                      <a:endParaRPr lang="ko-KR" altLang="en-US" sz="1800" b="0"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endParaRPr lang="ko-KR" altLang="en-US" sz="1800" b="1"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ko-KR" altLang="en-US" sz="1800" b="1" dirty="0">
                          <a:latin typeface="맑은 고딕" pitchFamily="50" charset="-127"/>
                          <a:ea typeface="맑은 고딕" pitchFamily="50" charset="-127"/>
                        </a:rPr>
                        <a:t>○</a:t>
                      </a:r>
                      <a:endParaRPr lang="ko-KR" altLang="en-US" sz="1800" b="1" dirty="0">
                        <a:solidFill>
                          <a:schemeClr val="tx1"/>
                        </a:solidFill>
                        <a:latin typeface="맑은 고딕" pitchFamily="50" charset="-127"/>
                        <a:ea typeface="맑은 고딕" pitchFamily="50" charset="-127"/>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1829">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algn="ctr" latinLnBrk="1"/>
                      <a:r>
                        <a:rPr lang="en-US" altLang="ko-KR" sz="1800" b="0" dirty="0">
                          <a:solidFill>
                            <a:schemeClr val="tx1"/>
                          </a:solidFill>
                          <a:latin typeface="맑은 고딕" pitchFamily="50" charset="-127"/>
                          <a:ea typeface="맑은 고딕" pitchFamily="50" charset="-127"/>
                        </a:rPr>
                        <a:t>Note</a:t>
                      </a:r>
                      <a:endParaRPr lang="ko-KR" altLang="en-US" sz="1800" b="0" dirty="0">
                        <a:solidFill>
                          <a:schemeClr val="tx1"/>
                        </a:solidFill>
                        <a:latin typeface="맑은 고딕" pitchFamily="50" charset="-127"/>
                        <a:ea typeface="맑은 고딕" pitchFamily="50" charset="-127"/>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1800" b="1" i="0" dirty="0">
                          <a:solidFill>
                            <a:srgbClr val="0070C0"/>
                          </a:solidFill>
                          <a:latin typeface="맑은 고딕" pitchFamily="50" charset="-127"/>
                          <a:ea typeface="맑은 고딕" pitchFamily="50" charset="-127"/>
                        </a:rPr>
                        <a:t>Select w/ Threshol</a:t>
                      </a:r>
                      <a:r>
                        <a:rPr lang="en-US" altLang="ko-KR" sz="1800" b="1" i="0" baseline="0" dirty="0">
                          <a:solidFill>
                            <a:srgbClr val="0070C0"/>
                          </a:solidFill>
                          <a:latin typeface="맑은 고딕" pitchFamily="50" charset="-127"/>
                          <a:ea typeface="맑은 고딕" pitchFamily="50" charset="-127"/>
                        </a:rPr>
                        <a:t>d</a:t>
                      </a:r>
                      <a:endParaRPr lang="ko-KR" altLang="en-US" sz="1800" b="1" dirty="0">
                        <a:solidFill>
                          <a:srgbClr val="0070C0"/>
                        </a:solidFill>
                        <a:latin typeface="맑은 고딕" pitchFamily="50" charset="-127"/>
                        <a:ea typeface="맑은 고딕" pitchFamily="50" charset="-127"/>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57742" rtl="0" eaLnBrk="1" latinLnBrk="1" hangingPunct="1">
                        <a:defRPr sz="1900" kern="1200">
                          <a:solidFill>
                            <a:schemeClr val="tx1"/>
                          </a:solidFill>
                          <a:latin typeface="나눔고딕"/>
                          <a:ea typeface="나눔고딕"/>
                        </a:defRPr>
                      </a:lvl1pPr>
                      <a:lvl2pPr marL="478872" algn="l" defTabSz="957742" rtl="0" eaLnBrk="1" latinLnBrk="1" hangingPunct="1">
                        <a:defRPr sz="1900" kern="1200">
                          <a:solidFill>
                            <a:schemeClr val="tx1"/>
                          </a:solidFill>
                          <a:latin typeface="나눔고딕"/>
                          <a:ea typeface="나눔고딕"/>
                        </a:defRPr>
                      </a:lvl2pPr>
                      <a:lvl3pPr marL="957742" algn="l" defTabSz="957742" rtl="0" eaLnBrk="1" latinLnBrk="1" hangingPunct="1">
                        <a:defRPr sz="1900" kern="1200">
                          <a:solidFill>
                            <a:schemeClr val="tx1"/>
                          </a:solidFill>
                          <a:latin typeface="나눔고딕"/>
                          <a:ea typeface="나눔고딕"/>
                        </a:defRPr>
                      </a:lvl3pPr>
                      <a:lvl4pPr marL="1436613" algn="l" defTabSz="957742" rtl="0" eaLnBrk="1" latinLnBrk="1" hangingPunct="1">
                        <a:defRPr sz="1900" kern="1200">
                          <a:solidFill>
                            <a:schemeClr val="tx1"/>
                          </a:solidFill>
                          <a:latin typeface="나눔고딕"/>
                          <a:ea typeface="나눔고딕"/>
                        </a:defRPr>
                      </a:lvl4pPr>
                      <a:lvl5pPr marL="1915486" algn="l" defTabSz="957742" rtl="0" eaLnBrk="1" latinLnBrk="1" hangingPunct="1">
                        <a:defRPr sz="1900" kern="1200">
                          <a:solidFill>
                            <a:schemeClr val="tx1"/>
                          </a:solidFill>
                          <a:latin typeface="나눔고딕"/>
                          <a:ea typeface="나눔고딕"/>
                        </a:defRPr>
                      </a:lvl5pPr>
                      <a:lvl6pPr marL="2394356" algn="l" defTabSz="957742" rtl="0" eaLnBrk="1" latinLnBrk="1" hangingPunct="1">
                        <a:defRPr sz="1900" kern="1200">
                          <a:solidFill>
                            <a:schemeClr val="tx1"/>
                          </a:solidFill>
                          <a:latin typeface="나눔고딕"/>
                          <a:ea typeface="나눔고딕"/>
                        </a:defRPr>
                      </a:lvl6pPr>
                      <a:lvl7pPr marL="2873225" algn="l" defTabSz="957742" rtl="0" eaLnBrk="1" latinLnBrk="1" hangingPunct="1">
                        <a:defRPr sz="1900" kern="1200">
                          <a:solidFill>
                            <a:schemeClr val="tx1"/>
                          </a:solidFill>
                          <a:latin typeface="나눔고딕"/>
                          <a:ea typeface="나눔고딕"/>
                        </a:defRPr>
                      </a:lvl7pPr>
                      <a:lvl8pPr marL="3352096" algn="l" defTabSz="957742" rtl="0" eaLnBrk="1" latinLnBrk="1" hangingPunct="1">
                        <a:defRPr sz="1900" kern="1200">
                          <a:solidFill>
                            <a:schemeClr val="tx1"/>
                          </a:solidFill>
                          <a:latin typeface="나눔고딕"/>
                          <a:ea typeface="나눔고딕"/>
                        </a:defRPr>
                      </a:lvl8pPr>
                      <a:lvl9pPr marL="3830969" algn="l" defTabSz="957742" rtl="0" eaLnBrk="1" latinLnBrk="1" hangingPunct="1">
                        <a:defRPr sz="1900" kern="1200">
                          <a:solidFill>
                            <a:schemeClr val="tx1"/>
                          </a:solidFill>
                          <a:latin typeface="나눔고딕"/>
                          <a:ea typeface="나눔고딕"/>
                        </a:defRPr>
                      </a:lvl9p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1800" b="1" i="0" baseline="0" dirty="0">
                          <a:solidFill>
                            <a:srgbClr val="0070C0"/>
                          </a:solidFill>
                          <a:latin typeface="맑은 고딕" pitchFamily="50" charset="-127"/>
                          <a:ea typeface="맑은 고딕" pitchFamily="50" charset="-127"/>
                        </a:rPr>
                        <a:t>Sort by</a:t>
                      </a:r>
                    </a:p>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1800" b="1" i="0" baseline="0" dirty="0">
                          <a:solidFill>
                            <a:srgbClr val="0070C0"/>
                          </a:solidFill>
                          <a:latin typeface="맑은 고딕" pitchFamily="50" charset="-127"/>
                          <a:ea typeface="맑은 고딕" pitchFamily="50" charset="-127"/>
                        </a:rPr>
                        <a:t>Large Value</a:t>
                      </a:r>
                      <a:endParaRPr lang="ko-KR" altLang="en-US" sz="1800" b="1" dirty="0">
                        <a:solidFill>
                          <a:srgbClr val="0070C0"/>
                        </a:solidFill>
                        <a:latin typeface="맑은 고딕" pitchFamily="50" charset="-127"/>
                        <a:ea typeface="맑은 고딕" pitchFamily="50" charset="-127"/>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4"/>
                  </a:ext>
                </a:extLst>
              </a:tr>
            </a:tbl>
          </a:graphicData>
        </a:graphic>
      </p:graphicFrame>
      <p:sp>
        <p:nvSpPr>
          <p:cNvPr id="30" name="직사각형 29"/>
          <p:cNvSpPr/>
          <p:nvPr/>
        </p:nvSpPr>
        <p:spPr>
          <a:xfrm>
            <a:off x="1739516" y="4816057"/>
            <a:ext cx="8964996" cy="1224136"/>
          </a:xfrm>
          <a:prstGeom prst="rect">
            <a:avLst/>
          </a:prstGeom>
          <a:solidFill>
            <a:srgbClr val="FFFFFF"/>
          </a:solidFill>
          <a:ln w="12700" cap="flat" cmpd="sng" algn="ctr">
            <a:solidFill>
              <a:srgbClr val="000000"/>
            </a:solidFill>
            <a:prstDash val="sysDash"/>
          </a:ln>
          <a:effectLst/>
        </p:spPr>
        <p:txBody>
          <a:bodyPr rtlCol="0" anchor="ctr"/>
          <a:lstStyle/>
          <a:p>
            <a:pPr defTabSz="913628" latinLnBrk="0">
              <a:defRPr/>
            </a:pPr>
            <a:r>
              <a:rPr lang="en-US" altLang="ko-KR" kern="0" dirty="0">
                <a:solidFill>
                  <a:srgbClr val="000000"/>
                </a:solidFill>
                <a:latin typeface="맑은 고딕" pitchFamily="50" charset="-127"/>
                <a:ea typeface="맑은 고딕" pitchFamily="50" charset="-127"/>
              </a:rPr>
              <a:t>※ </a:t>
            </a:r>
            <a:r>
              <a:rPr lang="ko-KR" altLang="en-US" kern="0" dirty="0">
                <a:solidFill>
                  <a:srgbClr val="000000"/>
                </a:solidFill>
                <a:latin typeface="맑은 고딕" pitchFamily="50" charset="-127"/>
                <a:ea typeface="맑은 고딕" pitchFamily="50" charset="-127"/>
              </a:rPr>
              <a:t>향상도의 의미</a:t>
            </a:r>
          </a:p>
          <a:p>
            <a:pPr marL="285750" indent="-285750" defTabSz="913628" latinLnBrk="0">
              <a:buFont typeface="Wingdings" pitchFamily="2" charset="2"/>
              <a:buChar char="§"/>
              <a:defRPr/>
            </a:pPr>
            <a:r>
              <a:rPr lang="en-US" altLang="ko-KR" kern="0" dirty="0">
                <a:solidFill>
                  <a:srgbClr val="000000"/>
                </a:solidFill>
                <a:latin typeface="맑은 고딕" pitchFamily="50" charset="-127"/>
                <a:ea typeface="맑은 고딕" pitchFamily="50" charset="-127"/>
              </a:rPr>
              <a:t>Lift &gt;1 : </a:t>
            </a:r>
            <a:r>
              <a:rPr lang="ko-KR" altLang="en-US" kern="0" dirty="0">
                <a:solidFill>
                  <a:srgbClr val="000000"/>
                </a:solidFill>
                <a:latin typeface="맑은 고딕" pitchFamily="50" charset="-127"/>
                <a:ea typeface="맑은 고딕" pitchFamily="50" charset="-127"/>
              </a:rPr>
              <a:t>품목간 상호 양의 상관관계에 있음</a:t>
            </a:r>
            <a:r>
              <a:rPr lang="en-US" altLang="ko-KR" kern="0" dirty="0">
                <a:solidFill>
                  <a:srgbClr val="000000"/>
                </a:solidFill>
                <a:latin typeface="맑은 고딕" pitchFamily="50" charset="-127"/>
                <a:ea typeface="맑은 고딕" pitchFamily="50" charset="-127"/>
              </a:rPr>
              <a:t>. 		(</a:t>
            </a:r>
            <a:r>
              <a:rPr lang="ko-KR" altLang="en-US" kern="0" dirty="0">
                <a:solidFill>
                  <a:srgbClr val="000000"/>
                </a:solidFill>
                <a:latin typeface="맑은 고딕" pitchFamily="50" charset="-127"/>
                <a:ea typeface="맑은 고딕" pitchFamily="50" charset="-127"/>
              </a:rPr>
              <a:t>예</a:t>
            </a:r>
            <a:r>
              <a:rPr lang="en-US" altLang="ko-KR" kern="0" dirty="0">
                <a:solidFill>
                  <a:srgbClr val="000000"/>
                </a:solidFill>
                <a:latin typeface="맑은 고딕" pitchFamily="50" charset="-127"/>
                <a:ea typeface="맑은 고딕" pitchFamily="50" charset="-127"/>
              </a:rPr>
              <a:t>) </a:t>
            </a:r>
            <a:r>
              <a:rPr lang="ko-KR" altLang="en-US" kern="0" dirty="0">
                <a:solidFill>
                  <a:srgbClr val="000000"/>
                </a:solidFill>
                <a:latin typeface="맑은 고딕" pitchFamily="50" charset="-127"/>
                <a:ea typeface="맑은 고딕" pitchFamily="50" charset="-127"/>
              </a:rPr>
              <a:t>맥주와 감자칩</a:t>
            </a:r>
          </a:p>
          <a:p>
            <a:pPr marL="285750" indent="-285750" defTabSz="913628" latinLnBrk="0">
              <a:buFont typeface="Wingdings" pitchFamily="2" charset="2"/>
              <a:buChar char="§"/>
              <a:defRPr/>
            </a:pPr>
            <a:r>
              <a:rPr lang="en-US" altLang="ko-KR" kern="0" dirty="0">
                <a:solidFill>
                  <a:srgbClr val="000000"/>
                </a:solidFill>
                <a:latin typeface="맑은 고딕" pitchFamily="50" charset="-127"/>
                <a:ea typeface="맑은 고딕" pitchFamily="50" charset="-127"/>
              </a:rPr>
              <a:t>Lift =1 : </a:t>
            </a:r>
            <a:r>
              <a:rPr lang="ko-KR" altLang="en-US" kern="0" dirty="0">
                <a:solidFill>
                  <a:srgbClr val="000000"/>
                </a:solidFill>
                <a:latin typeface="맑은 고딕" pitchFamily="50" charset="-127"/>
                <a:ea typeface="맑은 고딕" pitchFamily="50" charset="-127"/>
              </a:rPr>
              <a:t>품목간 상호 독립</a:t>
            </a:r>
            <a:r>
              <a:rPr lang="en-US" altLang="ko-KR" kern="0" dirty="0">
                <a:solidFill>
                  <a:srgbClr val="000000"/>
                </a:solidFill>
                <a:latin typeface="맑은 고딕" pitchFamily="50" charset="-127"/>
                <a:ea typeface="맑은 고딕" pitchFamily="50" charset="-127"/>
              </a:rPr>
              <a:t>*</a:t>
            </a:r>
            <a:r>
              <a:rPr lang="ko-KR" altLang="en-US" kern="0" dirty="0">
                <a:solidFill>
                  <a:srgbClr val="000000"/>
                </a:solidFill>
                <a:latin typeface="맑은 고딕" pitchFamily="50" charset="-127"/>
                <a:ea typeface="맑은 고딕" pitchFamily="50" charset="-127"/>
              </a:rPr>
              <a:t>적인 관계에 있음</a:t>
            </a:r>
            <a:r>
              <a:rPr lang="en-US" altLang="ko-KR" kern="0" dirty="0">
                <a:solidFill>
                  <a:srgbClr val="000000"/>
                </a:solidFill>
                <a:latin typeface="맑은 고딕" pitchFamily="50" charset="-127"/>
                <a:ea typeface="맑은 고딕" pitchFamily="50" charset="-127"/>
              </a:rPr>
              <a:t>. 		(</a:t>
            </a:r>
            <a:r>
              <a:rPr lang="ko-KR" altLang="en-US" kern="0" dirty="0">
                <a:solidFill>
                  <a:srgbClr val="000000"/>
                </a:solidFill>
                <a:latin typeface="맑은 고딕" pitchFamily="50" charset="-127"/>
                <a:ea typeface="맑은 고딕" pitchFamily="50" charset="-127"/>
              </a:rPr>
              <a:t>예</a:t>
            </a:r>
            <a:r>
              <a:rPr lang="en-US" altLang="ko-KR" kern="0" dirty="0">
                <a:solidFill>
                  <a:srgbClr val="000000"/>
                </a:solidFill>
                <a:latin typeface="맑은 고딕" pitchFamily="50" charset="-127"/>
                <a:ea typeface="맑은 고딕" pitchFamily="50" charset="-127"/>
              </a:rPr>
              <a:t>) </a:t>
            </a:r>
            <a:r>
              <a:rPr lang="ko-KR" altLang="en-US" kern="0" dirty="0">
                <a:solidFill>
                  <a:srgbClr val="000000"/>
                </a:solidFill>
                <a:latin typeface="맑은 고딕" pitchFamily="50" charset="-127"/>
                <a:ea typeface="맑은 고딕" pitchFamily="50" charset="-127"/>
              </a:rPr>
              <a:t>과자와 후추</a:t>
            </a:r>
          </a:p>
          <a:p>
            <a:pPr marL="285750" indent="-285750" defTabSz="913628" latinLnBrk="0">
              <a:buFont typeface="Wingdings" pitchFamily="2" charset="2"/>
              <a:buChar char="§"/>
              <a:defRPr/>
            </a:pPr>
            <a:r>
              <a:rPr lang="en-US" altLang="ko-KR" kern="0" dirty="0">
                <a:solidFill>
                  <a:srgbClr val="000000"/>
                </a:solidFill>
                <a:latin typeface="맑은 고딕" pitchFamily="50" charset="-127"/>
                <a:ea typeface="맑은 고딕" pitchFamily="50" charset="-127"/>
              </a:rPr>
              <a:t>0 &lt; Lift &lt;1 : </a:t>
            </a:r>
            <a:r>
              <a:rPr lang="ko-KR" altLang="en-US" kern="0" dirty="0">
                <a:solidFill>
                  <a:srgbClr val="000000"/>
                </a:solidFill>
                <a:latin typeface="맑은 고딕" pitchFamily="50" charset="-127"/>
                <a:ea typeface="맑은 고딕" pitchFamily="50" charset="-127"/>
              </a:rPr>
              <a:t>품목간 상호 음의 상관관계에 있음</a:t>
            </a:r>
            <a:r>
              <a:rPr lang="en-US" altLang="ko-KR" kern="0" dirty="0">
                <a:solidFill>
                  <a:srgbClr val="000000"/>
                </a:solidFill>
                <a:latin typeface="맑은 고딕" pitchFamily="50" charset="-127"/>
                <a:ea typeface="맑은 고딕" pitchFamily="50" charset="-127"/>
              </a:rPr>
              <a:t>. 		(</a:t>
            </a:r>
            <a:r>
              <a:rPr lang="ko-KR" altLang="en-US" kern="0" dirty="0">
                <a:solidFill>
                  <a:srgbClr val="000000"/>
                </a:solidFill>
                <a:latin typeface="맑은 고딕" pitchFamily="50" charset="-127"/>
                <a:ea typeface="맑은 고딕" pitchFamily="50" charset="-127"/>
              </a:rPr>
              <a:t>예</a:t>
            </a:r>
            <a:r>
              <a:rPr lang="en-US" altLang="ko-KR" kern="0" dirty="0">
                <a:solidFill>
                  <a:srgbClr val="000000"/>
                </a:solidFill>
                <a:latin typeface="맑은 고딕" pitchFamily="50" charset="-127"/>
                <a:ea typeface="맑은 고딕" pitchFamily="50" charset="-127"/>
              </a:rPr>
              <a:t>) </a:t>
            </a:r>
            <a:r>
              <a:rPr lang="ko-KR" altLang="en-US" kern="0" dirty="0">
                <a:solidFill>
                  <a:srgbClr val="000000"/>
                </a:solidFill>
                <a:latin typeface="맑은 고딕" pitchFamily="50" charset="-127"/>
                <a:ea typeface="맑은 고딕" pitchFamily="50" charset="-127"/>
              </a:rPr>
              <a:t>지사제와 변비약</a:t>
            </a:r>
          </a:p>
        </p:txBody>
      </p:sp>
      <p:sp>
        <p:nvSpPr>
          <p:cNvPr id="31" name="TextBox 30"/>
          <p:cNvSpPr txBox="1"/>
          <p:nvPr/>
        </p:nvSpPr>
        <p:spPr>
          <a:xfrm>
            <a:off x="1739516" y="6040193"/>
            <a:ext cx="3041217" cy="338554"/>
          </a:xfrm>
          <a:prstGeom prst="rect">
            <a:avLst/>
          </a:prstGeom>
          <a:noFill/>
        </p:spPr>
        <p:txBody>
          <a:bodyPr wrap="none" rtlCol="0">
            <a:spAutoFit/>
          </a:bodyPr>
          <a:lstStyle/>
          <a:p>
            <a:pPr defTabSz="913628">
              <a:defRPr/>
            </a:pPr>
            <a:r>
              <a:rPr lang="en-US" altLang="ko-KR" sz="1600" dirty="0">
                <a:solidFill>
                  <a:srgbClr val="000000"/>
                </a:solidFill>
                <a:latin typeface="맑은 고딕" pitchFamily="50" charset="-127"/>
                <a:ea typeface="맑은 고딕" pitchFamily="50" charset="-127"/>
              </a:rPr>
              <a:t>* </a:t>
            </a:r>
            <a:r>
              <a:rPr lang="ko-KR" altLang="en-US" sz="1600" dirty="0">
                <a:solidFill>
                  <a:srgbClr val="000000"/>
                </a:solidFill>
                <a:latin typeface="맑은 고딕" pitchFamily="50" charset="-127"/>
                <a:ea typeface="맑은 고딕" pitchFamily="50" charset="-127"/>
              </a:rPr>
              <a:t>독립 사건</a:t>
            </a:r>
            <a:r>
              <a:rPr lang="en-US" altLang="ko-KR" sz="1600" dirty="0">
                <a:solidFill>
                  <a:srgbClr val="000000"/>
                </a:solidFill>
                <a:latin typeface="맑은 고딕" pitchFamily="50" charset="-127"/>
                <a:ea typeface="맑은 고딕" pitchFamily="50" charset="-127"/>
              </a:rPr>
              <a:t>: P(X</a:t>
            </a:r>
            <a:r>
              <a:rPr lang="ko-KR" altLang="en-US" sz="1600" dirty="0">
                <a:solidFill>
                  <a:srgbClr val="000000"/>
                </a:solidFill>
                <a:latin typeface="맑은 고딕" pitchFamily="50" charset="-127"/>
                <a:ea typeface="맑은 고딕" pitchFamily="50" charset="-127"/>
              </a:rPr>
              <a:t>∩</a:t>
            </a:r>
            <a:r>
              <a:rPr lang="en-US" altLang="ko-KR" sz="1600" dirty="0">
                <a:solidFill>
                  <a:srgbClr val="000000"/>
                </a:solidFill>
                <a:latin typeface="맑은 고딕" pitchFamily="50" charset="-127"/>
                <a:ea typeface="맑은 고딕" pitchFamily="50" charset="-127"/>
              </a:rPr>
              <a:t>Y)=P(X)×P(Y)</a:t>
            </a:r>
            <a:endParaRPr lang="ko-KR" altLang="en-US" sz="1600" dirty="0">
              <a:solidFill>
                <a:srgbClr val="000000"/>
              </a:solidFill>
              <a:latin typeface="맑은 고딕" pitchFamily="50" charset="-127"/>
              <a:ea typeface="맑은 고딕" pitchFamily="50" charset="-127"/>
            </a:endParaRPr>
          </a:p>
        </p:txBody>
      </p:sp>
      <p:grpSp>
        <p:nvGrpSpPr>
          <p:cNvPr id="2" name="그룹 1"/>
          <p:cNvGrpSpPr/>
          <p:nvPr/>
        </p:nvGrpSpPr>
        <p:grpSpPr>
          <a:xfrm>
            <a:off x="1560516" y="961983"/>
            <a:ext cx="274640" cy="274640"/>
            <a:chOff x="446091" y="971508"/>
            <a:chExt cx="274640" cy="274640"/>
          </a:xfrm>
        </p:grpSpPr>
        <p:sp>
          <p:nvSpPr>
            <p:cNvPr id="37" name="타원 36"/>
            <p:cNvSpPr/>
            <p:nvPr/>
          </p:nvSpPr>
          <p:spPr>
            <a:xfrm>
              <a:off x="446091" y="971508"/>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38" name="L 도형 37"/>
            <p:cNvSpPr/>
            <p:nvPr/>
          </p:nvSpPr>
          <p:spPr>
            <a:xfrm rot="13500000">
              <a:off x="511249" y="1049104"/>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4" name="그룹 3">
            <a:extLst>
              <a:ext uri="{FF2B5EF4-FFF2-40B4-BE49-F238E27FC236}">
                <a16:creationId xmlns:a16="http://schemas.microsoft.com/office/drawing/2014/main" id="{3764D5EF-843C-2D18-0704-5DF11B6DE2E7}"/>
              </a:ext>
            </a:extLst>
          </p:cNvPr>
          <p:cNvGrpSpPr/>
          <p:nvPr/>
        </p:nvGrpSpPr>
        <p:grpSpPr>
          <a:xfrm>
            <a:off x="10603348" y="64682"/>
            <a:ext cx="1491380" cy="498584"/>
            <a:chOff x="8021972" y="64681"/>
            <a:chExt cx="1491380" cy="498584"/>
          </a:xfrm>
        </p:grpSpPr>
        <p:sp>
          <p:nvSpPr>
            <p:cNvPr id="5" name="TextBox 4">
              <a:extLst>
                <a:ext uri="{FF2B5EF4-FFF2-40B4-BE49-F238E27FC236}">
                  <a16:creationId xmlns:a16="http://schemas.microsoft.com/office/drawing/2014/main" id="{37F6107E-0ED2-7A99-088D-96A9F8D21FCC}"/>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6" name="내용 개체 틀 11">
              <a:extLst>
                <a:ext uri="{FF2B5EF4-FFF2-40B4-BE49-F238E27FC236}">
                  <a16:creationId xmlns:a16="http://schemas.microsoft.com/office/drawing/2014/main" id="{9B4F25BC-44E0-979C-9FCB-7FF201293E60}"/>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329767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defTabSz="777875">
              <a:spcBef>
                <a:spcPct val="20000"/>
              </a:spcBef>
            </a:pPr>
            <a:r>
              <a:rPr lang="ko-KR" altLang="en-US" kern="1200" dirty="0"/>
              <a:t>연관분석 주요 지표</a:t>
            </a:r>
            <a:r>
              <a:rPr lang="en-US" altLang="ko-KR" kern="1200" dirty="0"/>
              <a:t>(3/3)</a:t>
            </a:r>
            <a:endParaRPr lang="ko-KR" altLang="en-US" kern="1200" dirty="0"/>
          </a:p>
        </p:txBody>
      </p:sp>
      <p:sp>
        <p:nvSpPr>
          <p:cNvPr id="18" name="내용 개체 틀 2"/>
          <p:cNvSpPr txBox="1">
            <a:spLocks/>
          </p:cNvSpPr>
          <p:nvPr/>
        </p:nvSpPr>
        <p:spPr bwMode="auto">
          <a:xfrm>
            <a:off x="1577404" y="908720"/>
            <a:ext cx="9055100"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85750" indent="-285750" algn="l" rtl="0" eaLnBrk="0" fontAlgn="base" latinLnBrk="1" hangingPunct="0">
              <a:lnSpc>
                <a:spcPct val="110000"/>
              </a:lnSpc>
              <a:spcBef>
                <a:spcPct val="30000"/>
              </a:spcBef>
              <a:spcAft>
                <a:spcPct val="0"/>
              </a:spcAft>
              <a:buSzPct val="100000"/>
              <a:buFont typeface="Wingdings" pitchFamily="2" charset="2"/>
              <a:buChar char="§"/>
              <a:defRPr kumimoji="1" lang="ko-KR" altLang="en-US" sz="2000" b="1" kern="1200">
                <a:solidFill>
                  <a:schemeClr val="tx1"/>
                </a:solidFill>
                <a:latin typeface="+mn-lt"/>
                <a:ea typeface="나눔고딕" pitchFamily="50" charset="-127"/>
                <a:cs typeface="+mn-cs"/>
              </a:defRPr>
            </a:lvl1pPr>
            <a:lvl2pPr marL="603250" indent="-342900" algn="l" rtl="0" eaLnBrk="0" fontAlgn="base" hangingPunct="0">
              <a:lnSpc>
                <a:spcPct val="110000"/>
              </a:lnSpc>
              <a:spcBef>
                <a:spcPct val="30000"/>
              </a:spcBef>
              <a:spcAft>
                <a:spcPct val="0"/>
              </a:spcAft>
              <a:buFont typeface="Wingdings" panose="05000000000000000000" pitchFamily="2" charset="2"/>
              <a:buChar char="§"/>
              <a:defRPr kumimoji="1" lang="en-US" altLang="ko-KR" kern="1200" dirty="0">
                <a:solidFill>
                  <a:schemeClr val="tx1"/>
                </a:solidFill>
                <a:latin typeface="+mn-lt"/>
                <a:ea typeface="나눔고딕" pitchFamily="50" charset="-127"/>
                <a:cs typeface="+mn-cs"/>
              </a:defRPr>
            </a:lvl2pPr>
            <a:lvl3pPr marL="885825" indent="-209550" algn="l" rtl="0" eaLnBrk="0" fontAlgn="base" hangingPunct="0">
              <a:lnSpc>
                <a:spcPct val="110000"/>
              </a:lnSpc>
              <a:spcBef>
                <a:spcPct val="30000"/>
              </a:spcBef>
              <a:spcAft>
                <a:spcPct val="0"/>
              </a:spcAft>
              <a:buFont typeface="맑은 고딕" panose="020B0503020000020004" pitchFamily="50" charset="-127"/>
              <a:buChar char="－"/>
              <a:defRPr kumimoji="1" sz="1600">
                <a:solidFill>
                  <a:schemeClr val="tx1"/>
                </a:solidFill>
                <a:latin typeface="+mn-lt"/>
                <a:ea typeface="+mn-ea"/>
              </a:defRPr>
            </a:lvl3pPr>
            <a:lvl4pPr marL="1117600" indent="-215900" algn="l" rtl="0" eaLnBrk="0" fontAlgn="base" hangingPunct="0">
              <a:lnSpc>
                <a:spcPct val="110000"/>
              </a:lnSpc>
              <a:spcBef>
                <a:spcPct val="30000"/>
              </a:spcBef>
              <a:spcAft>
                <a:spcPct val="0"/>
              </a:spcAft>
              <a:buChar char="•"/>
              <a:defRPr kumimoji="1" sz="14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굴림" charset="-127"/>
                <a:ea typeface="굴림" charset="-127"/>
              </a:defRPr>
            </a:lvl5pPr>
            <a:lvl6pPr marL="2514600" indent="-228600" algn="l" rtl="0" fontAlgn="base" latinLnBrk="1">
              <a:spcBef>
                <a:spcPct val="20000"/>
              </a:spcBef>
              <a:spcAft>
                <a:spcPct val="0"/>
              </a:spcAft>
              <a:buChar char="»"/>
              <a:defRPr kumimoji="1" sz="2000">
                <a:solidFill>
                  <a:schemeClr val="tx1"/>
                </a:solidFill>
                <a:latin typeface="굴림" charset="-127"/>
                <a:ea typeface="굴림" charset="-127"/>
              </a:defRPr>
            </a:lvl6pPr>
            <a:lvl7pPr marL="2971800" indent="-228600" algn="l" rtl="0" fontAlgn="base" latinLnBrk="1">
              <a:spcBef>
                <a:spcPct val="20000"/>
              </a:spcBef>
              <a:spcAft>
                <a:spcPct val="0"/>
              </a:spcAft>
              <a:buChar char="»"/>
              <a:defRPr kumimoji="1" sz="2000">
                <a:solidFill>
                  <a:schemeClr val="tx1"/>
                </a:solidFill>
                <a:latin typeface="굴림" charset="-127"/>
                <a:ea typeface="굴림" charset="-127"/>
              </a:defRPr>
            </a:lvl7pPr>
            <a:lvl8pPr marL="3429000" indent="-228600" algn="l" rtl="0" fontAlgn="base" latinLnBrk="1">
              <a:spcBef>
                <a:spcPct val="20000"/>
              </a:spcBef>
              <a:spcAft>
                <a:spcPct val="0"/>
              </a:spcAft>
              <a:buChar char="»"/>
              <a:defRPr kumimoji="1" sz="2000">
                <a:solidFill>
                  <a:schemeClr val="tx1"/>
                </a:solidFill>
                <a:latin typeface="굴림" charset="-127"/>
                <a:ea typeface="굴림" charset="-127"/>
              </a:defRPr>
            </a:lvl8pPr>
            <a:lvl9pPr marL="3886200" indent="-228600" algn="l" rtl="0" fontAlgn="base" latinLnBrk="1">
              <a:spcBef>
                <a:spcPct val="20000"/>
              </a:spcBef>
              <a:spcAft>
                <a:spcPct val="0"/>
              </a:spcAft>
              <a:buChar char="»"/>
              <a:defRPr kumimoji="1" sz="2000">
                <a:solidFill>
                  <a:schemeClr val="tx1"/>
                </a:solidFill>
                <a:latin typeface="굴림" charset="-127"/>
                <a:ea typeface="굴림" charset="-127"/>
              </a:defRPr>
            </a:lvl9pPr>
          </a:lstStyle>
          <a:p>
            <a:pPr defTabSz="913463">
              <a:defRPr/>
            </a:pPr>
            <a:r>
              <a:rPr lang="ko-KR" altLang="en-US" b="0" dirty="0">
                <a:solidFill>
                  <a:prstClr val="black"/>
                </a:solidFill>
                <a:latin typeface="맑은 고딕" pitchFamily="50" charset="-127"/>
                <a:ea typeface="맑은 고딕" pitchFamily="50" charset="-127"/>
              </a:rPr>
              <a:t>예제</a:t>
            </a:r>
            <a:r>
              <a:rPr lang="en-US" altLang="ko-KR" b="0" dirty="0">
                <a:solidFill>
                  <a:prstClr val="black"/>
                </a:solidFill>
                <a:latin typeface="맑은 고딕" pitchFamily="50" charset="-127"/>
                <a:ea typeface="맑은 고딕" pitchFamily="50" charset="-127"/>
              </a:rPr>
              <a:t>: </a:t>
            </a:r>
            <a:r>
              <a:rPr lang="ko-KR" altLang="en-US" b="0" dirty="0">
                <a:solidFill>
                  <a:prstClr val="black"/>
                </a:solidFill>
                <a:latin typeface="맑은 고딕" pitchFamily="50" charset="-127"/>
                <a:ea typeface="맑은 고딕" pitchFamily="50" charset="-127"/>
              </a:rPr>
              <a:t>마트 식품관 장바구니 분석</a:t>
            </a:r>
            <a:endParaRPr lang="en-US" altLang="ko-KR" b="0" dirty="0">
              <a:solidFill>
                <a:prstClr val="black"/>
              </a:solidFill>
              <a:latin typeface="맑은 고딕" pitchFamily="50" charset="-127"/>
              <a:ea typeface="맑은 고딕" pitchFamily="50" charset="-127"/>
            </a:endParaRPr>
          </a:p>
          <a:p>
            <a:pPr lvl="1" defTabSz="913463">
              <a:lnSpc>
                <a:spcPct val="120000"/>
              </a:lnSpc>
              <a:defRPr/>
            </a:pPr>
            <a:r>
              <a:rPr lang="en-US" altLang="ko-KR" dirty="0">
                <a:solidFill>
                  <a:prstClr val="black"/>
                </a:solidFill>
                <a:latin typeface="맑은 고딕" pitchFamily="50" charset="-127"/>
                <a:ea typeface="맑은 고딕" pitchFamily="50" charset="-127"/>
              </a:rPr>
              <a:t>Set</a:t>
            </a:r>
            <a:r>
              <a:rPr lang="ko-KR" altLang="en-US" dirty="0">
                <a:solidFill>
                  <a:prstClr val="black"/>
                </a:solidFill>
                <a:latin typeface="맑은 고딕" pitchFamily="50" charset="-127"/>
                <a:ea typeface="맑은 고딕" pitchFamily="50" charset="-127"/>
              </a:rPr>
              <a:t>정의</a:t>
            </a:r>
            <a:r>
              <a:rPr lang="en-US" altLang="ko-KR" dirty="0">
                <a:solidFill>
                  <a:prstClr val="black"/>
                </a:solidFill>
                <a:latin typeface="맑은 고딕" pitchFamily="50" charset="-127"/>
                <a:ea typeface="맑은 고딕" pitchFamily="50" charset="-127"/>
              </a:rPr>
              <a:t>: X={</a:t>
            </a:r>
            <a:r>
              <a:rPr lang="ko-KR" altLang="en-US" dirty="0">
                <a:solidFill>
                  <a:prstClr val="black"/>
                </a:solidFill>
                <a:latin typeface="맑은 고딕" pitchFamily="50" charset="-127"/>
                <a:ea typeface="맑은 고딕" pitchFamily="50" charset="-127"/>
              </a:rPr>
              <a:t>삼겹살</a:t>
            </a:r>
            <a:r>
              <a:rPr lang="en-US" altLang="ko-KR" dirty="0">
                <a:solidFill>
                  <a:prstClr val="black"/>
                </a:solidFill>
                <a:latin typeface="맑은 고딕" pitchFamily="50" charset="-127"/>
                <a:ea typeface="맑은 고딕" pitchFamily="50" charset="-127"/>
              </a:rPr>
              <a:t>, </a:t>
            </a:r>
            <a:r>
              <a:rPr lang="ko-KR" altLang="en-US" dirty="0">
                <a:solidFill>
                  <a:prstClr val="black"/>
                </a:solidFill>
                <a:latin typeface="맑은 고딕" pitchFamily="50" charset="-127"/>
                <a:ea typeface="맑은 고딕" pitchFamily="50" charset="-127"/>
              </a:rPr>
              <a:t>쌈장</a:t>
            </a:r>
            <a:r>
              <a:rPr lang="en-US" altLang="ko-KR" dirty="0">
                <a:solidFill>
                  <a:prstClr val="black"/>
                </a:solidFill>
                <a:latin typeface="맑은 고딕" pitchFamily="50" charset="-127"/>
                <a:ea typeface="맑은 고딕" pitchFamily="50" charset="-127"/>
              </a:rPr>
              <a:t>}, Y={</a:t>
            </a:r>
            <a:r>
              <a:rPr lang="ko-KR" altLang="en-US" dirty="0">
                <a:solidFill>
                  <a:prstClr val="black"/>
                </a:solidFill>
                <a:latin typeface="맑은 고딕" pitchFamily="50" charset="-127"/>
                <a:ea typeface="맑은 고딕" pitchFamily="50" charset="-127"/>
              </a:rPr>
              <a:t>상추</a:t>
            </a:r>
            <a:r>
              <a:rPr lang="en-US" altLang="ko-KR" dirty="0">
                <a:solidFill>
                  <a:prstClr val="black"/>
                </a:solidFill>
                <a:latin typeface="맑은 고딕" pitchFamily="50" charset="-127"/>
                <a:ea typeface="맑은 고딕" pitchFamily="50" charset="-127"/>
              </a:rPr>
              <a:t>}</a:t>
            </a:r>
          </a:p>
          <a:p>
            <a:pPr lvl="1" defTabSz="913463">
              <a:defRPr/>
            </a:pPr>
            <a:r>
              <a:rPr lang="ko-KR" altLang="en-US" dirty="0">
                <a:solidFill>
                  <a:prstClr val="black"/>
                </a:solidFill>
                <a:latin typeface="맑은 고딕" pitchFamily="50" charset="-127"/>
                <a:ea typeface="맑은 고딕" pitchFamily="50" charset="-127"/>
              </a:rPr>
              <a:t>지표값 예제</a:t>
            </a:r>
          </a:p>
          <a:p>
            <a:pPr lvl="2"/>
            <a:r>
              <a:rPr lang="en-US" altLang="ko-KR" b="1" dirty="0"/>
              <a:t>Support</a:t>
            </a:r>
            <a:r>
              <a:rPr lang="en-US" altLang="ko-KR" dirty="0"/>
              <a:t> = P(</a:t>
            </a:r>
            <a:r>
              <a:rPr lang="ko-KR" altLang="en-US" dirty="0"/>
              <a:t>삼겹살</a:t>
            </a:r>
            <a:r>
              <a:rPr lang="en-US" altLang="ko-KR" dirty="0"/>
              <a:t>, </a:t>
            </a:r>
            <a:r>
              <a:rPr lang="ko-KR" altLang="en-US" dirty="0"/>
              <a:t>쌈장 </a:t>
            </a:r>
            <a:r>
              <a:rPr lang="en-US" altLang="ko-KR" dirty="0"/>
              <a:t>and </a:t>
            </a:r>
            <a:r>
              <a:rPr lang="ko-KR" altLang="en-US" dirty="0"/>
              <a:t>상추</a:t>
            </a:r>
            <a:r>
              <a:rPr lang="en-US" altLang="ko-KR" dirty="0"/>
              <a:t>) = 2/10 = </a:t>
            </a:r>
            <a:r>
              <a:rPr lang="en-US" altLang="ko-KR" b="1" dirty="0"/>
              <a:t>0.2</a:t>
            </a:r>
          </a:p>
          <a:p>
            <a:pPr lvl="2"/>
            <a:r>
              <a:rPr lang="en-US" altLang="ko-KR" b="1" dirty="0"/>
              <a:t>Confidence</a:t>
            </a:r>
            <a:r>
              <a:rPr lang="en-US" altLang="ko-KR" dirty="0"/>
              <a:t> = P(</a:t>
            </a:r>
            <a:r>
              <a:rPr lang="ko-KR" altLang="en-US" dirty="0"/>
              <a:t>상추</a:t>
            </a:r>
            <a:r>
              <a:rPr lang="en-US" altLang="ko-KR" dirty="0"/>
              <a:t>|</a:t>
            </a:r>
            <a:r>
              <a:rPr lang="ko-KR" altLang="en-US" dirty="0"/>
              <a:t>삼겹살</a:t>
            </a:r>
            <a:r>
              <a:rPr lang="en-US" altLang="ko-KR" dirty="0"/>
              <a:t>, </a:t>
            </a:r>
            <a:r>
              <a:rPr lang="ko-KR" altLang="en-US" dirty="0"/>
              <a:t>쌈장</a:t>
            </a:r>
            <a:r>
              <a:rPr lang="en-US" altLang="ko-KR" dirty="0"/>
              <a:t>)   =  2/3 = </a:t>
            </a:r>
            <a:r>
              <a:rPr lang="en-US" altLang="ko-KR" b="1" dirty="0"/>
              <a:t>0.67</a:t>
            </a:r>
          </a:p>
          <a:p>
            <a:pPr lvl="2"/>
            <a:r>
              <a:rPr lang="en-US" altLang="ko-KR" b="1" dirty="0"/>
              <a:t>Lift</a:t>
            </a:r>
            <a:r>
              <a:rPr lang="en-US" altLang="ko-KR" dirty="0"/>
              <a:t> = P(</a:t>
            </a:r>
            <a:r>
              <a:rPr lang="ko-KR" altLang="en-US" dirty="0"/>
              <a:t>상추</a:t>
            </a:r>
            <a:r>
              <a:rPr lang="en-US" altLang="ko-KR" dirty="0"/>
              <a:t>|</a:t>
            </a:r>
            <a:r>
              <a:rPr lang="ko-KR" altLang="en-US" dirty="0"/>
              <a:t>삼겹살</a:t>
            </a:r>
            <a:r>
              <a:rPr lang="en-US" altLang="ko-KR" dirty="0"/>
              <a:t>, </a:t>
            </a:r>
            <a:r>
              <a:rPr lang="ko-KR" altLang="en-US" dirty="0"/>
              <a:t>쌈장</a:t>
            </a:r>
            <a:r>
              <a:rPr lang="en-US" altLang="ko-KR" dirty="0"/>
              <a:t>)/P(</a:t>
            </a:r>
            <a:r>
              <a:rPr lang="ko-KR" altLang="en-US" dirty="0"/>
              <a:t>상추</a:t>
            </a:r>
            <a:r>
              <a:rPr lang="en-US" altLang="ko-KR" dirty="0"/>
              <a:t>)    = (2/3)/(3/10) = </a:t>
            </a:r>
            <a:r>
              <a:rPr lang="en-US" altLang="ko-KR" b="1" dirty="0"/>
              <a:t>2.2</a:t>
            </a:r>
            <a:endParaRPr lang="ko-KR" altLang="en-US" b="1" dirty="0"/>
          </a:p>
        </p:txBody>
      </p:sp>
      <p:sp>
        <p:nvSpPr>
          <p:cNvPr id="19" name="TextBox 18"/>
          <p:cNvSpPr txBox="1"/>
          <p:nvPr/>
        </p:nvSpPr>
        <p:spPr>
          <a:xfrm>
            <a:off x="1712189" y="4433448"/>
            <a:ext cx="5751400" cy="1015663"/>
          </a:xfrm>
          <a:prstGeom prst="rect">
            <a:avLst/>
          </a:prstGeom>
          <a:noFill/>
        </p:spPr>
        <p:txBody>
          <a:bodyPr wrap="square" rtlCol="0">
            <a:spAutoFit/>
          </a:bodyPr>
          <a:lstStyle/>
          <a:p>
            <a:pPr algn="ctr" defTabSz="913628" latinLnBrk="0">
              <a:defRPr/>
            </a:pPr>
            <a:r>
              <a:rPr lang="en-US" altLang="ko-KR" sz="2000" dirty="0">
                <a:solidFill>
                  <a:srgbClr val="C00000"/>
                </a:solidFill>
                <a:latin typeface="맑은 고딕" pitchFamily="50" charset="-127"/>
                <a:ea typeface="맑은 고딕" pitchFamily="50" charset="-127"/>
              </a:rPr>
              <a:t>“</a:t>
            </a:r>
            <a:r>
              <a:rPr lang="ko-KR" altLang="en-US" sz="2000" dirty="0">
                <a:solidFill>
                  <a:srgbClr val="C00000"/>
                </a:solidFill>
                <a:latin typeface="맑은 고딕" pitchFamily="50" charset="-127"/>
                <a:ea typeface="맑은 고딕" pitchFamily="50" charset="-127"/>
              </a:rPr>
              <a:t>삼겹살과 쌈장을 산 고객이 상추를 살 가능성은</a:t>
            </a:r>
            <a:endParaRPr lang="en-US" altLang="ko-KR" sz="2000" dirty="0">
              <a:solidFill>
                <a:srgbClr val="C00000"/>
              </a:solidFill>
              <a:latin typeface="맑은 고딕" pitchFamily="50" charset="-127"/>
              <a:ea typeface="맑은 고딕" pitchFamily="50" charset="-127"/>
            </a:endParaRPr>
          </a:p>
          <a:p>
            <a:pPr algn="ctr" defTabSz="913628" latinLnBrk="0">
              <a:defRPr/>
            </a:pPr>
            <a:r>
              <a:rPr lang="ko-KR" altLang="en-US" sz="2000" dirty="0">
                <a:solidFill>
                  <a:srgbClr val="C00000"/>
                </a:solidFill>
                <a:latin typeface="맑은 고딕" pitchFamily="50" charset="-127"/>
                <a:ea typeface="맑은 고딕" pitchFamily="50" charset="-127"/>
              </a:rPr>
              <a:t>그냥 상추를 살 가능성보다 </a:t>
            </a:r>
            <a:br>
              <a:rPr lang="en-US" altLang="ko-KR" sz="2000" dirty="0">
                <a:solidFill>
                  <a:srgbClr val="C00000"/>
                </a:solidFill>
                <a:latin typeface="맑은 고딕" pitchFamily="50" charset="-127"/>
                <a:ea typeface="맑은 고딕" pitchFamily="50" charset="-127"/>
              </a:rPr>
            </a:br>
            <a:r>
              <a:rPr lang="en-US" altLang="ko-KR" sz="2000" dirty="0">
                <a:solidFill>
                  <a:srgbClr val="C00000"/>
                </a:solidFill>
                <a:latin typeface="맑은 고딕" pitchFamily="50" charset="-127"/>
                <a:ea typeface="맑은 고딕" pitchFamily="50" charset="-127"/>
              </a:rPr>
              <a:t>2.2 </a:t>
            </a:r>
            <a:r>
              <a:rPr lang="ko-KR" altLang="en-US" sz="2000" dirty="0">
                <a:solidFill>
                  <a:srgbClr val="C00000"/>
                </a:solidFill>
                <a:latin typeface="맑은 고딕" pitchFamily="50" charset="-127"/>
                <a:ea typeface="맑은 고딕" pitchFamily="50" charset="-127"/>
              </a:rPr>
              <a:t>배</a:t>
            </a:r>
            <a:r>
              <a:rPr lang="en-US" altLang="ko-KR" sz="2000" dirty="0">
                <a:solidFill>
                  <a:srgbClr val="C00000"/>
                </a:solidFill>
                <a:latin typeface="맑은 고딕" pitchFamily="50" charset="-127"/>
                <a:ea typeface="맑은 고딕" pitchFamily="50" charset="-127"/>
              </a:rPr>
              <a:t> Lift(</a:t>
            </a:r>
            <a:r>
              <a:rPr lang="ko-KR" altLang="en-US" sz="2000" dirty="0">
                <a:solidFill>
                  <a:srgbClr val="C00000"/>
                </a:solidFill>
                <a:latin typeface="맑은 고딕" pitchFamily="50" charset="-127"/>
                <a:ea typeface="맑은 고딕" pitchFamily="50" charset="-127"/>
              </a:rPr>
              <a:t>향상</a:t>
            </a:r>
            <a:r>
              <a:rPr lang="en-US" altLang="ko-KR" sz="2000" dirty="0">
                <a:solidFill>
                  <a:srgbClr val="C00000"/>
                </a:solidFill>
                <a:latin typeface="맑은 고딕" pitchFamily="50" charset="-127"/>
                <a:ea typeface="맑은 고딕" pitchFamily="50" charset="-127"/>
              </a:rPr>
              <a:t>) </a:t>
            </a:r>
            <a:r>
              <a:rPr lang="ko-KR" altLang="en-US" sz="2000" dirty="0">
                <a:solidFill>
                  <a:srgbClr val="C00000"/>
                </a:solidFill>
                <a:latin typeface="맑은 고딕" pitchFamily="50" charset="-127"/>
                <a:ea typeface="맑은 고딕" pitchFamily="50" charset="-127"/>
              </a:rPr>
              <a:t>된다는 사실</a:t>
            </a:r>
            <a:r>
              <a:rPr lang="en-US" altLang="ko-KR" sz="2000" dirty="0">
                <a:solidFill>
                  <a:srgbClr val="C00000"/>
                </a:solidFill>
                <a:latin typeface="맑은 고딕" pitchFamily="50" charset="-127"/>
                <a:ea typeface="맑은 고딕" pitchFamily="50" charset="-127"/>
              </a:rPr>
              <a:t>”</a:t>
            </a:r>
            <a:endParaRPr lang="ko-KR" altLang="en-US" sz="2000" dirty="0">
              <a:solidFill>
                <a:srgbClr val="C00000"/>
              </a:solidFill>
              <a:latin typeface="맑은 고딕" pitchFamily="50" charset="-127"/>
              <a:ea typeface="맑은 고딕" pitchFamily="50" charset="-127"/>
            </a:endParaRPr>
          </a:p>
        </p:txBody>
      </p:sp>
      <p:graphicFrame>
        <p:nvGraphicFramePr>
          <p:cNvPr id="20" name="표 19"/>
          <p:cNvGraphicFramePr>
            <a:graphicFrameLocks noGrp="1"/>
          </p:cNvGraphicFramePr>
          <p:nvPr/>
        </p:nvGraphicFramePr>
        <p:xfrm>
          <a:off x="7751619" y="1736812"/>
          <a:ext cx="3168915" cy="3936920"/>
        </p:xfrm>
        <a:graphic>
          <a:graphicData uri="http://schemas.openxmlformats.org/drawingml/2006/table">
            <a:tbl>
              <a:tblPr firstRow="1"/>
              <a:tblGrid>
                <a:gridCol w="646090">
                  <a:extLst>
                    <a:ext uri="{9D8B030D-6E8A-4147-A177-3AD203B41FA5}">
                      <a16:colId xmlns:a16="http://schemas.microsoft.com/office/drawing/2014/main" val="20000"/>
                    </a:ext>
                  </a:extLst>
                </a:gridCol>
                <a:gridCol w="2522825">
                  <a:extLst>
                    <a:ext uri="{9D8B030D-6E8A-4147-A177-3AD203B41FA5}">
                      <a16:colId xmlns:a16="http://schemas.microsoft.com/office/drawing/2014/main" val="20001"/>
                    </a:ext>
                  </a:extLst>
                </a:gridCol>
              </a:tblGrid>
              <a:tr h="370840">
                <a:tc>
                  <a:txBody>
                    <a:bodyPr/>
                    <a:lstStyle>
                      <a:lvl1pPr marL="0" algn="l" defTabSz="914400" rtl="0" eaLnBrk="1" latinLnBrk="1" hangingPunct="1">
                        <a:defRPr sz="1800" b="1" kern="1200">
                          <a:solidFill>
                            <a:schemeClr val="tx1"/>
                          </a:solidFill>
                          <a:latin typeface="Times New Roman"/>
                          <a:ea typeface="돋움체"/>
                        </a:defRPr>
                      </a:lvl1pPr>
                      <a:lvl2pPr marL="457200" algn="l" defTabSz="914400" rtl="0" eaLnBrk="1" latinLnBrk="1" hangingPunct="1">
                        <a:defRPr sz="1800" b="1" kern="1200">
                          <a:solidFill>
                            <a:schemeClr val="tx1"/>
                          </a:solidFill>
                          <a:latin typeface="Times New Roman"/>
                          <a:ea typeface="돋움체"/>
                        </a:defRPr>
                      </a:lvl2pPr>
                      <a:lvl3pPr marL="914400" algn="l" defTabSz="914400" rtl="0" eaLnBrk="1" latinLnBrk="1" hangingPunct="1">
                        <a:defRPr sz="1800" b="1" kern="1200">
                          <a:solidFill>
                            <a:schemeClr val="tx1"/>
                          </a:solidFill>
                          <a:latin typeface="Times New Roman"/>
                          <a:ea typeface="돋움체"/>
                        </a:defRPr>
                      </a:lvl3pPr>
                      <a:lvl4pPr marL="1371600" algn="l" defTabSz="914400" rtl="0" eaLnBrk="1" latinLnBrk="1" hangingPunct="1">
                        <a:defRPr sz="1800" b="1" kern="1200">
                          <a:solidFill>
                            <a:schemeClr val="tx1"/>
                          </a:solidFill>
                          <a:latin typeface="Times New Roman"/>
                          <a:ea typeface="돋움체"/>
                        </a:defRPr>
                      </a:lvl4pPr>
                      <a:lvl5pPr marL="1828800" algn="l" defTabSz="914400" rtl="0" eaLnBrk="1" latinLnBrk="1" hangingPunct="1">
                        <a:defRPr sz="1800" b="1" kern="1200">
                          <a:solidFill>
                            <a:schemeClr val="tx1"/>
                          </a:solidFill>
                          <a:latin typeface="Times New Roman"/>
                          <a:ea typeface="돋움체"/>
                        </a:defRPr>
                      </a:lvl5pPr>
                      <a:lvl6pPr marL="2286000" algn="l" defTabSz="914400" rtl="0" eaLnBrk="1" latinLnBrk="1" hangingPunct="1">
                        <a:defRPr sz="1800" b="1" kern="1200">
                          <a:solidFill>
                            <a:schemeClr val="tx1"/>
                          </a:solidFill>
                          <a:latin typeface="Times New Roman"/>
                          <a:ea typeface="돋움체"/>
                        </a:defRPr>
                      </a:lvl6pPr>
                      <a:lvl7pPr marL="2743200" algn="l" defTabSz="914400" rtl="0" eaLnBrk="1" latinLnBrk="1" hangingPunct="1">
                        <a:defRPr sz="1800" b="1" kern="1200">
                          <a:solidFill>
                            <a:schemeClr val="tx1"/>
                          </a:solidFill>
                          <a:latin typeface="Times New Roman"/>
                          <a:ea typeface="돋움체"/>
                        </a:defRPr>
                      </a:lvl7pPr>
                      <a:lvl8pPr marL="3200400" algn="l" defTabSz="914400" rtl="0" eaLnBrk="1" latinLnBrk="1" hangingPunct="1">
                        <a:defRPr sz="1800" b="1" kern="1200">
                          <a:solidFill>
                            <a:schemeClr val="tx1"/>
                          </a:solidFill>
                          <a:latin typeface="Times New Roman"/>
                          <a:ea typeface="돋움체"/>
                        </a:defRPr>
                      </a:lvl8pPr>
                      <a:lvl9pPr marL="3657600" algn="l" defTabSz="914400" rtl="0" eaLnBrk="1" latinLnBrk="1" hangingPunct="1">
                        <a:defRPr sz="1800" b="1" kern="1200">
                          <a:solidFill>
                            <a:schemeClr val="tx1"/>
                          </a:solidFill>
                          <a:latin typeface="Times New Roman"/>
                          <a:ea typeface="돋움체"/>
                        </a:defRPr>
                      </a:lvl9pPr>
                    </a:lstStyle>
                    <a:p>
                      <a:pPr algn="ctr" latinLnBrk="1"/>
                      <a:r>
                        <a:rPr lang="ko-KR" altLang="en-US" sz="1600" dirty="0"/>
                        <a:t>번호</a:t>
                      </a:r>
                    </a:p>
                  </a:txBody>
                  <a:tcPr marL="91436" marR="91436" marT="45710" marB="4571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tx1"/>
                          </a:solidFill>
                          <a:latin typeface="Times New Roman"/>
                          <a:ea typeface="돋움체"/>
                        </a:defRPr>
                      </a:lvl1pPr>
                      <a:lvl2pPr marL="457200" algn="l" defTabSz="914400" rtl="0" eaLnBrk="1" latinLnBrk="1" hangingPunct="1">
                        <a:defRPr sz="1800" b="1" kern="1200">
                          <a:solidFill>
                            <a:schemeClr val="tx1"/>
                          </a:solidFill>
                          <a:latin typeface="Times New Roman"/>
                          <a:ea typeface="돋움체"/>
                        </a:defRPr>
                      </a:lvl2pPr>
                      <a:lvl3pPr marL="914400" algn="l" defTabSz="914400" rtl="0" eaLnBrk="1" latinLnBrk="1" hangingPunct="1">
                        <a:defRPr sz="1800" b="1" kern="1200">
                          <a:solidFill>
                            <a:schemeClr val="tx1"/>
                          </a:solidFill>
                          <a:latin typeface="Times New Roman"/>
                          <a:ea typeface="돋움체"/>
                        </a:defRPr>
                      </a:lvl3pPr>
                      <a:lvl4pPr marL="1371600" algn="l" defTabSz="914400" rtl="0" eaLnBrk="1" latinLnBrk="1" hangingPunct="1">
                        <a:defRPr sz="1800" b="1" kern="1200">
                          <a:solidFill>
                            <a:schemeClr val="tx1"/>
                          </a:solidFill>
                          <a:latin typeface="Times New Roman"/>
                          <a:ea typeface="돋움체"/>
                        </a:defRPr>
                      </a:lvl4pPr>
                      <a:lvl5pPr marL="1828800" algn="l" defTabSz="914400" rtl="0" eaLnBrk="1" latinLnBrk="1" hangingPunct="1">
                        <a:defRPr sz="1800" b="1" kern="1200">
                          <a:solidFill>
                            <a:schemeClr val="tx1"/>
                          </a:solidFill>
                          <a:latin typeface="Times New Roman"/>
                          <a:ea typeface="돋움체"/>
                        </a:defRPr>
                      </a:lvl5pPr>
                      <a:lvl6pPr marL="2286000" algn="l" defTabSz="914400" rtl="0" eaLnBrk="1" latinLnBrk="1" hangingPunct="1">
                        <a:defRPr sz="1800" b="1" kern="1200">
                          <a:solidFill>
                            <a:schemeClr val="tx1"/>
                          </a:solidFill>
                          <a:latin typeface="Times New Roman"/>
                          <a:ea typeface="돋움체"/>
                        </a:defRPr>
                      </a:lvl6pPr>
                      <a:lvl7pPr marL="2743200" algn="l" defTabSz="914400" rtl="0" eaLnBrk="1" latinLnBrk="1" hangingPunct="1">
                        <a:defRPr sz="1800" b="1" kern="1200">
                          <a:solidFill>
                            <a:schemeClr val="tx1"/>
                          </a:solidFill>
                          <a:latin typeface="Times New Roman"/>
                          <a:ea typeface="돋움체"/>
                        </a:defRPr>
                      </a:lvl7pPr>
                      <a:lvl8pPr marL="3200400" algn="l" defTabSz="914400" rtl="0" eaLnBrk="1" latinLnBrk="1" hangingPunct="1">
                        <a:defRPr sz="1800" b="1" kern="1200">
                          <a:solidFill>
                            <a:schemeClr val="tx1"/>
                          </a:solidFill>
                          <a:latin typeface="Times New Roman"/>
                          <a:ea typeface="돋움체"/>
                        </a:defRPr>
                      </a:lvl8pPr>
                      <a:lvl9pPr marL="3657600" algn="l" defTabSz="914400" rtl="0" eaLnBrk="1" latinLnBrk="1" hangingPunct="1">
                        <a:defRPr sz="1800" b="1" kern="1200">
                          <a:solidFill>
                            <a:schemeClr val="tx1"/>
                          </a:solidFill>
                          <a:latin typeface="Times New Roman"/>
                          <a:ea typeface="돋움체"/>
                        </a:defRPr>
                      </a:lvl9pPr>
                    </a:lstStyle>
                    <a:p>
                      <a:pPr algn="ctr" latinLnBrk="1"/>
                      <a:r>
                        <a:rPr lang="ko-KR" altLang="en-US" sz="1600" dirty="0"/>
                        <a:t>내용물</a:t>
                      </a:r>
                    </a:p>
                  </a:txBody>
                  <a:tcPr marL="91436" marR="91436" marT="45710" marB="4571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1</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latinLnBrk="1"/>
                      <a:r>
                        <a:rPr lang="ko-KR" altLang="en-US" sz="1600" b="1" dirty="0">
                          <a:solidFill>
                            <a:srgbClr val="48AEF0"/>
                          </a:solidFill>
                        </a:rPr>
                        <a:t>삼겹살</a:t>
                      </a:r>
                      <a:r>
                        <a:rPr lang="en-US" altLang="ko-KR" sz="1600" b="1" dirty="0">
                          <a:solidFill>
                            <a:srgbClr val="48AEF0"/>
                          </a:solidFill>
                        </a:rPr>
                        <a:t>, </a:t>
                      </a:r>
                      <a:r>
                        <a:rPr lang="ko-KR" altLang="en-US" sz="1600" b="1" dirty="0">
                          <a:solidFill>
                            <a:srgbClr val="48AEF0"/>
                          </a:solidFill>
                        </a:rPr>
                        <a:t>쌈장</a:t>
                      </a:r>
                      <a:r>
                        <a:rPr lang="en-US" altLang="ko-KR" sz="1600" dirty="0"/>
                        <a:t>, </a:t>
                      </a:r>
                      <a:r>
                        <a:rPr lang="ko-KR" altLang="en-US" sz="1600" b="1" dirty="0">
                          <a:solidFill>
                            <a:srgbClr val="FF0000"/>
                          </a:solidFill>
                        </a:rPr>
                        <a:t>상추</a:t>
                      </a:r>
                    </a:p>
                  </a:txBody>
                  <a:tcPr marL="91436" marR="91436" marT="45710" marB="4571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2</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latinLnBrk="1"/>
                      <a:r>
                        <a:rPr lang="ko-KR" altLang="en-US" sz="1600" dirty="0"/>
                        <a:t>등심</a:t>
                      </a:r>
                      <a:r>
                        <a:rPr lang="en-US" altLang="ko-KR" sz="1600" dirty="0"/>
                        <a:t>, </a:t>
                      </a:r>
                      <a:r>
                        <a:rPr lang="ko-KR" altLang="en-US" sz="1600" dirty="0"/>
                        <a:t>소금</a:t>
                      </a:r>
                      <a:r>
                        <a:rPr lang="en-US" altLang="ko-KR" sz="1600" dirty="0"/>
                        <a:t>, </a:t>
                      </a:r>
                      <a:r>
                        <a:rPr lang="ko-KR" altLang="en-US" sz="1600" dirty="0"/>
                        <a:t>깻잎</a:t>
                      </a:r>
                    </a:p>
                  </a:txBody>
                  <a:tcPr marL="91436" marR="91436" marT="45710" marB="45710">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3</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b="1" dirty="0">
                          <a:solidFill>
                            <a:srgbClr val="48AEF0"/>
                          </a:solidFill>
                        </a:rPr>
                        <a:t>삼겹살</a:t>
                      </a:r>
                      <a:r>
                        <a:rPr lang="en-US" altLang="ko-KR" sz="1600" b="1" dirty="0">
                          <a:solidFill>
                            <a:srgbClr val="48AEF0"/>
                          </a:solidFill>
                        </a:rPr>
                        <a:t>, </a:t>
                      </a:r>
                      <a:r>
                        <a:rPr lang="ko-KR" altLang="en-US" sz="1600" b="1" dirty="0">
                          <a:solidFill>
                            <a:srgbClr val="48AEF0"/>
                          </a:solidFill>
                        </a:rPr>
                        <a:t>쌈장</a:t>
                      </a:r>
                      <a:r>
                        <a:rPr lang="en-US" altLang="ko-KR" sz="1600" dirty="0"/>
                        <a:t>, </a:t>
                      </a:r>
                      <a:r>
                        <a:rPr lang="ko-KR" altLang="en-US" sz="1600" b="1" dirty="0">
                          <a:solidFill>
                            <a:srgbClr val="FF0000"/>
                          </a:solidFill>
                        </a:rPr>
                        <a:t>상추</a:t>
                      </a:r>
                      <a:r>
                        <a:rPr lang="en-US" altLang="ko-KR" sz="1600" dirty="0"/>
                        <a:t>, </a:t>
                      </a:r>
                      <a:r>
                        <a:rPr lang="ko-KR" altLang="en-US" sz="1600" dirty="0"/>
                        <a:t>마늘</a:t>
                      </a:r>
                    </a:p>
                  </a:txBody>
                  <a:tcPr marL="91436" marR="91436" marT="45710" marB="45710">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4</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latinLnBrk="1"/>
                      <a:r>
                        <a:rPr lang="ko-KR" altLang="en-US" sz="1600" dirty="0"/>
                        <a:t>갈비</a:t>
                      </a:r>
                      <a:r>
                        <a:rPr lang="en-US" altLang="ko-KR" sz="1600" dirty="0"/>
                        <a:t>, </a:t>
                      </a:r>
                      <a:r>
                        <a:rPr lang="ko-KR" altLang="en-US" sz="1600" dirty="0"/>
                        <a:t>등심</a:t>
                      </a:r>
                      <a:r>
                        <a:rPr lang="en-US" altLang="ko-KR" sz="1600" dirty="0"/>
                        <a:t>, </a:t>
                      </a:r>
                      <a:r>
                        <a:rPr lang="ko-KR" altLang="en-US" sz="1600" dirty="0"/>
                        <a:t>삼겹살</a:t>
                      </a:r>
                    </a:p>
                  </a:txBody>
                  <a:tcPr marL="91436" marR="91436" marT="45710" marB="45710">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5</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latinLnBrk="1"/>
                      <a:r>
                        <a:rPr lang="ko-KR" altLang="en-US" sz="1600" dirty="0"/>
                        <a:t>삼겹살</a:t>
                      </a:r>
                      <a:r>
                        <a:rPr lang="en-US" altLang="ko-KR" sz="1600" dirty="0"/>
                        <a:t>, </a:t>
                      </a:r>
                      <a:r>
                        <a:rPr lang="ko-KR" altLang="en-US" sz="1600" dirty="0"/>
                        <a:t>마늘</a:t>
                      </a:r>
                      <a:r>
                        <a:rPr lang="en-US" altLang="ko-KR" sz="1600" dirty="0"/>
                        <a:t>, </a:t>
                      </a:r>
                      <a:r>
                        <a:rPr lang="ko-KR" altLang="en-US" sz="1600" dirty="0"/>
                        <a:t>샐러드유</a:t>
                      </a:r>
                    </a:p>
                  </a:txBody>
                  <a:tcPr marL="91436" marR="91436" marT="45710" marB="45710">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6</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latinLnBrk="1"/>
                      <a:r>
                        <a:rPr lang="ko-KR" altLang="en-US" sz="1600" dirty="0"/>
                        <a:t>갈비</a:t>
                      </a:r>
                      <a:r>
                        <a:rPr lang="en-US" altLang="ko-KR" sz="1600" dirty="0"/>
                        <a:t>, </a:t>
                      </a:r>
                      <a:r>
                        <a:rPr lang="ko-KR" altLang="en-US" sz="1600" dirty="0"/>
                        <a:t>마늘</a:t>
                      </a:r>
                      <a:r>
                        <a:rPr lang="en-US" altLang="ko-KR" sz="1600" dirty="0"/>
                        <a:t>, </a:t>
                      </a:r>
                      <a:r>
                        <a:rPr lang="ko-KR" altLang="en-US" sz="1600" dirty="0"/>
                        <a:t>오리고기</a:t>
                      </a:r>
                    </a:p>
                  </a:txBody>
                  <a:tcPr marL="91436" marR="91436" marT="45710" marB="45710">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23613">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7</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latinLnBrk="1"/>
                      <a:r>
                        <a:rPr lang="ko-KR" altLang="en-US" sz="1600" dirty="0"/>
                        <a:t>오리고기</a:t>
                      </a:r>
                      <a:r>
                        <a:rPr lang="en-US" altLang="ko-KR" sz="1600" dirty="0"/>
                        <a:t>, </a:t>
                      </a:r>
                      <a:r>
                        <a:rPr lang="ko-KR" altLang="en-US" sz="1600" b="1" dirty="0">
                          <a:solidFill>
                            <a:srgbClr val="FF0000"/>
                          </a:solidFill>
                        </a:rPr>
                        <a:t>상추</a:t>
                      </a:r>
                    </a:p>
                  </a:txBody>
                  <a:tcPr marL="91436" marR="91436" marT="45710" marB="45710">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2147">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8</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latinLnBrk="1"/>
                      <a:r>
                        <a:rPr lang="ko-KR" altLang="en-US" sz="1600" dirty="0"/>
                        <a:t>삼겹살</a:t>
                      </a:r>
                    </a:p>
                  </a:txBody>
                  <a:tcPr marL="91436" marR="91436" marT="45710" marB="45710">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23613">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9</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latinLnBrk="1"/>
                      <a:r>
                        <a:rPr lang="ko-KR" altLang="en-US" sz="1600" b="1" dirty="0">
                          <a:solidFill>
                            <a:srgbClr val="48AEF0"/>
                          </a:solidFill>
                        </a:rPr>
                        <a:t>삼겹살</a:t>
                      </a:r>
                      <a:r>
                        <a:rPr lang="en-US" altLang="ko-KR" sz="1600" b="1" dirty="0">
                          <a:solidFill>
                            <a:srgbClr val="48AEF0"/>
                          </a:solidFill>
                        </a:rPr>
                        <a:t>, </a:t>
                      </a:r>
                      <a:r>
                        <a:rPr lang="ko-KR" altLang="en-US" sz="1600" b="1" dirty="0">
                          <a:solidFill>
                            <a:srgbClr val="48AEF0"/>
                          </a:solidFill>
                        </a:rPr>
                        <a:t>쌈장</a:t>
                      </a:r>
                      <a:endParaRPr lang="ko-KR" altLang="en-US" sz="1600" dirty="0"/>
                    </a:p>
                  </a:txBody>
                  <a:tcPr marL="91436" marR="91436" marT="45710" marB="45710">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23613">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algn="ctr" latinLnBrk="1"/>
                      <a:r>
                        <a:rPr lang="en-US" altLang="ko-KR" sz="1600" dirty="0"/>
                        <a:t>10</a:t>
                      </a:r>
                      <a:endParaRPr lang="ko-KR" altLang="en-US" sz="1600" dirty="0"/>
                    </a:p>
                  </a:txBody>
                  <a:tcPr marL="91436" marR="91436" marT="45710" marB="4571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Times New Roman"/>
                          <a:ea typeface="돋움체"/>
                        </a:defRPr>
                      </a:lvl1pPr>
                      <a:lvl2pPr marL="457200" algn="l" defTabSz="914400" rtl="0" eaLnBrk="1" latinLnBrk="1" hangingPunct="1">
                        <a:defRPr sz="1800" kern="1200">
                          <a:solidFill>
                            <a:schemeClr val="tx1"/>
                          </a:solidFill>
                          <a:latin typeface="Times New Roman"/>
                          <a:ea typeface="돋움체"/>
                        </a:defRPr>
                      </a:lvl2pPr>
                      <a:lvl3pPr marL="914400" algn="l" defTabSz="914400" rtl="0" eaLnBrk="1" latinLnBrk="1" hangingPunct="1">
                        <a:defRPr sz="1800" kern="1200">
                          <a:solidFill>
                            <a:schemeClr val="tx1"/>
                          </a:solidFill>
                          <a:latin typeface="Times New Roman"/>
                          <a:ea typeface="돋움체"/>
                        </a:defRPr>
                      </a:lvl3pPr>
                      <a:lvl4pPr marL="1371600" algn="l" defTabSz="914400" rtl="0" eaLnBrk="1" latinLnBrk="1" hangingPunct="1">
                        <a:defRPr sz="1800" kern="1200">
                          <a:solidFill>
                            <a:schemeClr val="tx1"/>
                          </a:solidFill>
                          <a:latin typeface="Times New Roman"/>
                          <a:ea typeface="돋움체"/>
                        </a:defRPr>
                      </a:lvl4pPr>
                      <a:lvl5pPr marL="1828800" algn="l" defTabSz="914400" rtl="0" eaLnBrk="1" latinLnBrk="1" hangingPunct="1">
                        <a:defRPr sz="1800" kern="1200">
                          <a:solidFill>
                            <a:schemeClr val="tx1"/>
                          </a:solidFill>
                          <a:latin typeface="Times New Roman"/>
                          <a:ea typeface="돋움체"/>
                        </a:defRPr>
                      </a:lvl5pPr>
                      <a:lvl6pPr marL="2286000" algn="l" defTabSz="914400" rtl="0" eaLnBrk="1" latinLnBrk="1" hangingPunct="1">
                        <a:defRPr sz="1800" kern="1200">
                          <a:solidFill>
                            <a:schemeClr val="tx1"/>
                          </a:solidFill>
                          <a:latin typeface="Times New Roman"/>
                          <a:ea typeface="돋움체"/>
                        </a:defRPr>
                      </a:lvl6pPr>
                      <a:lvl7pPr marL="2743200" algn="l" defTabSz="914400" rtl="0" eaLnBrk="1" latinLnBrk="1" hangingPunct="1">
                        <a:defRPr sz="1800" kern="1200">
                          <a:solidFill>
                            <a:schemeClr val="tx1"/>
                          </a:solidFill>
                          <a:latin typeface="Times New Roman"/>
                          <a:ea typeface="돋움체"/>
                        </a:defRPr>
                      </a:lvl7pPr>
                      <a:lvl8pPr marL="3200400" algn="l" defTabSz="914400" rtl="0" eaLnBrk="1" latinLnBrk="1" hangingPunct="1">
                        <a:defRPr sz="1800" kern="1200">
                          <a:solidFill>
                            <a:schemeClr val="tx1"/>
                          </a:solidFill>
                          <a:latin typeface="Times New Roman"/>
                          <a:ea typeface="돋움체"/>
                        </a:defRPr>
                      </a:lvl8pPr>
                      <a:lvl9pPr marL="3657600" algn="l" defTabSz="914400" rtl="0" eaLnBrk="1" latinLnBrk="1" hangingPunct="1">
                        <a:defRPr sz="1800" kern="1200">
                          <a:solidFill>
                            <a:schemeClr val="tx1"/>
                          </a:solidFill>
                          <a:latin typeface="Times New Roman"/>
                          <a:ea typeface="돋움체"/>
                        </a:defRPr>
                      </a:lvl9pPr>
                    </a:lstStyle>
                    <a:p>
                      <a:pPr latinLnBrk="1"/>
                      <a:r>
                        <a:rPr lang="ko-KR" altLang="en-US" sz="1600" dirty="0"/>
                        <a:t>등심</a:t>
                      </a:r>
                    </a:p>
                  </a:txBody>
                  <a:tcPr marL="91436" marR="91436" marT="45710" marB="4571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grpSp>
        <p:nvGrpSpPr>
          <p:cNvPr id="2" name="그룹 1"/>
          <p:cNvGrpSpPr/>
          <p:nvPr/>
        </p:nvGrpSpPr>
        <p:grpSpPr>
          <a:xfrm>
            <a:off x="1579566" y="961983"/>
            <a:ext cx="274640" cy="274640"/>
            <a:chOff x="446091" y="971508"/>
            <a:chExt cx="274640" cy="274640"/>
          </a:xfrm>
        </p:grpSpPr>
        <p:sp>
          <p:nvSpPr>
            <p:cNvPr id="26" name="타원 25"/>
            <p:cNvSpPr/>
            <p:nvPr/>
          </p:nvSpPr>
          <p:spPr>
            <a:xfrm>
              <a:off x="446091" y="971508"/>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7" name="L 도형 26"/>
            <p:cNvSpPr/>
            <p:nvPr/>
          </p:nvSpPr>
          <p:spPr>
            <a:xfrm rot="13500000">
              <a:off x="511249" y="1049104"/>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5" name="그룹 4">
            <a:extLst>
              <a:ext uri="{FF2B5EF4-FFF2-40B4-BE49-F238E27FC236}">
                <a16:creationId xmlns:a16="http://schemas.microsoft.com/office/drawing/2014/main" id="{3A62C4F9-B0AD-65FF-0FAB-CD17D896EF56}"/>
              </a:ext>
            </a:extLst>
          </p:cNvPr>
          <p:cNvGrpSpPr/>
          <p:nvPr/>
        </p:nvGrpSpPr>
        <p:grpSpPr>
          <a:xfrm>
            <a:off x="10603348" y="64682"/>
            <a:ext cx="1491380" cy="498584"/>
            <a:chOff x="8021972" y="64681"/>
            <a:chExt cx="1491380" cy="498584"/>
          </a:xfrm>
        </p:grpSpPr>
        <p:sp>
          <p:nvSpPr>
            <p:cNvPr id="6" name="TextBox 5">
              <a:extLst>
                <a:ext uri="{FF2B5EF4-FFF2-40B4-BE49-F238E27FC236}">
                  <a16:creationId xmlns:a16="http://schemas.microsoft.com/office/drawing/2014/main" id="{EC25E71F-8779-03BC-862B-24AF874247F8}"/>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7" name="내용 개체 틀 11">
              <a:extLst>
                <a:ext uri="{FF2B5EF4-FFF2-40B4-BE49-F238E27FC236}">
                  <a16:creationId xmlns:a16="http://schemas.microsoft.com/office/drawing/2014/main" id="{110BD4FD-5746-3384-DDB5-77AA8ADBC164}"/>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226866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4294967295"/>
          </p:nvPr>
        </p:nvSpPr>
        <p:spPr>
          <a:xfrm>
            <a:off x="518871" y="1267001"/>
            <a:ext cx="10619029" cy="4082211"/>
          </a:xfrm>
          <a:prstGeom prst="rect">
            <a:avLst/>
          </a:prstGeom>
        </p:spPr>
        <p:txBody>
          <a:bodyPr/>
          <a:lstStyle/>
          <a:p>
            <a:pPr marL="0" indent="0">
              <a:buNone/>
            </a:pPr>
            <a:r>
              <a:rPr lang="en-US" altLang="ko-KR" sz="1600" dirty="0" err="1"/>
              <a:t>sudo</a:t>
            </a:r>
            <a:r>
              <a:rPr lang="en-US" altLang="ko-KR" sz="1600" dirty="0"/>
              <a:t> docker pull </a:t>
            </a:r>
            <a:r>
              <a:rPr lang="en-US" altLang="ko-KR" sz="1600" dirty="0" err="1"/>
              <a:t>brightics</a:t>
            </a:r>
            <a:r>
              <a:rPr lang="en-US" altLang="ko-KR" sz="1600" dirty="0"/>
              <a:t>/studio</a:t>
            </a:r>
          </a:p>
          <a:p>
            <a:pPr marL="0" indent="0">
              <a:buNone/>
            </a:pPr>
            <a:r>
              <a:rPr lang="en-US" altLang="ko-KR" sz="1600" dirty="0" err="1"/>
              <a:t>mkdir</a:t>
            </a:r>
            <a:r>
              <a:rPr lang="en-US" altLang="ko-KR" sz="1600" dirty="0"/>
              <a:t> </a:t>
            </a:r>
            <a:r>
              <a:rPr lang="en-US" altLang="ko-KR" sz="1600" dirty="0" err="1"/>
              <a:t>userdata</a:t>
            </a:r>
            <a:endParaRPr lang="en-US" altLang="ko-KR" sz="1600" dirty="0"/>
          </a:p>
          <a:p>
            <a:pPr marL="0" indent="0">
              <a:buNone/>
            </a:pPr>
            <a:r>
              <a:rPr lang="en-US" altLang="ko-KR" sz="1600" dirty="0" err="1"/>
              <a:t>sudo</a:t>
            </a:r>
            <a:r>
              <a:rPr lang="en-US" altLang="ko-KR" sz="1600" dirty="0"/>
              <a:t> docker run -d -p 3000:3000 --privileged=true -v "`</a:t>
            </a:r>
            <a:r>
              <a:rPr lang="en-US" altLang="ko-KR" sz="1600" dirty="0" err="1"/>
              <a:t>pwd</a:t>
            </a:r>
            <a:r>
              <a:rPr lang="en-US" altLang="ko-KR" sz="1600" dirty="0"/>
              <a:t>`/</a:t>
            </a:r>
            <a:r>
              <a:rPr lang="en-US" altLang="ko-KR" sz="1600" dirty="0" err="1"/>
              <a:t>userdata</a:t>
            </a:r>
            <a:r>
              <a:rPr lang="en-US" altLang="ko-KR" sz="1600" dirty="0"/>
              <a:t>:/</a:t>
            </a:r>
            <a:r>
              <a:rPr lang="en-US" altLang="ko-KR" sz="1600" dirty="0" err="1"/>
              <a:t>brightics</a:t>
            </a:r>
            <a:r>
              <a:rPr lang="en-US" altLang="ko-KR" sz="1600" dirty="0"/>
              <a:t>-studio/</a:t>
            </a:r>
            <a:r>
              <a:rPr lang="en-US" altLang="ko-KR" sz="1600" dirty="0" err="1"/>
              <a:t>userdata</a:t>
            </a:r>
            <a:r>
              <a:rPr lang="en-US" altLang="ko-KR" sz="1600" dirty="0"/>
              <a:t>" </a:t>
            </a:r>
            <a:r>
              <a:rPr lang="en-US" altLang="ko-KR" sz="1600" dirty="0" err="1"/>
              <a:t>brightics</a:t>
            </a:r>
            <a:r>
              <a:rPr lang="en-US" altLang="ko-KR" sz="1600" dirty="0"/>
              <a:t>/</a:t>
            </a:r>
            <a:r>
              <a:rPr lang="en-US" altLang="ko-KR" sz="1600" dirty="0" err="1"/>
              <a:t>studio:latest</a:t>
            </a:r>
            <a:endParaRPr lang="en-US" altLang="ko-KR" sz="1600" dirty="0"/>
          </a:p>
          <a:p>
            <a:pPr marL="0" indent="0">
              <a:buNone/>
            </a:pPr>
            <a:endParaRPr lang="en-US" altLang="ko-KR" dirty="0"/>
          </a:p>
          <a:p>
            <a:pPr marL="0" indent="0">
              <a:buNone/>
            </a:pPr>
            <a:endParaRPr lang="en-US" altLang="ko-KR" sz="1867" dirty="0"/>
          </a:p>
          <a:p>
            <a:pPr marL="0" indent="0">
              <a:buNone/>
            </a:pPr>
            <a:r>
              <a:rPr lang="ko-KR" altLang="en-US" sz="1867" dirty="0"/>
              <a:t>실행 후</a:t>
            </a:r>
            <a:endParaRPr lang="en-US" altLang="ko-KR" sz="1867" dirty="0"/>
          </a:p>
          <a:p>
            <a:pPr marL="0" indent="0">
              <a:buNone/>
            </a:pPr>
            <a:r>
              <a:rPr lang="en-US" altLang="ko-KR" sz="1867" dirty="0"/>
              <a:t>Local pc </a:t>
            </a:r>
            <a:r>
              <a:rPr lang="ko-KR" altLang="en-US" sz="1867" dirty="0" err="1"/>
              <a:t>브라우져</a:t>
            </a:r>
            <a:r>
              <a:rPr lang="ko-KR" altLang="en-US" sz="1867" dirty="0"/>
              <a:t> 에서 </a:t>
            </a:r>
            <a:endParaRPr lang="en-US" altLang="ko-KR" sz="1867" dirty="0"/>
          </a:p>
          <a:p>
            <a:pPr marL="0" indent="0">
              <a:buNone/>
            </a:pPr>
            <a:r>
              <a:rPr lang="en-US" altLang="ko-KR" sz="1867" dirty="0"/>
              <a:t>ip:3000 </a:t>
            </a:r>
            <a:r>
              <a:rPr lang="ko-KR" altLang="en-US" sz="1867" dirty="0"/>
              <a:t>으로</a:t>
            </a:r>
            <a:r>
              <a:rPr lang="en-US" altLang="ko-KR" sz="1867" dirty="0"/>
              <a:t> </a:t>
            </a:r>
            <a:r>
              <a:rPr lang="ko-KR" altLang="en-US" sz="1867" dirty="0"/>
              <a:t>접근해보세요</a:t>
            </a:r>
            <a:r>
              <a:rPr lang="en-US" altLang="ko-KR" sz="1867" dirty="0"/>
              <a:t>~</a:t>
            </a:r>
          </a:p>
          <a:p>
            <a:pPr marL="0" indent="0">
              <a:buNone/>
            </a:pPr>
            <a:endParaRPr lang="en-US" altLang="ko-KR" sz="1867" dirty="0"/>
          </a:p>
          <a:p>
            <a:pPr marL="0" indent="0">
              <a:buNone/>
            </a:pPr>
            <a:r>
              <a:rPr lang="en-US" altLang="ko-KR" sz="1600" dirty="0"/>
              <a:t>※ GCP</a:t>
            </a:r>
            <a:r>
              <a:rPr lang="ko-KR" altLang="en-US" sz="1600" dirty="0"/>
              <a:t> 방화벽에 </a:t>
            </a:r>
            <a:r>
              <a:rPr lang="en-US" altLang="ko-KR" sz="1600" dirty="0"/>
              <a:t>3000 </a:t>
            </a:r>
            <a:r>
              <a:rPr lang="ko-KR" altLang="en-US" sz="1600" dirty="0"/>
              <a:t>포트 해제</a:t>
            </a:r>
            <a:endParaRPr lang="en-US" altLang="ko-KR" sz="1867" dirty="0"/>
          </a:p>
        </p:txBody>
      </p:sp>
      <p:pic>
        <p:nvPicPr>
          <p:cNvPr id="9" name="그림 8">
            <a:extLst>
              <a:ext uri="{FF2B5EF4-FFF2-40B4-BE49-F238E27FC236}">
                <a16:creationId xmlns:a16="http://schemas.microsoft.com/office/drawing/2014/main" id="{423B2318-C5A8-B112-F7A3-C4E36B78318E}"/>
              </a:ext>
            </a:extLst>
          </p:cNvPr>
          <p:cNvPicPr>
            <a:picLocks noChangeAspect="1"/>
          </p:cNvPicPr>
          <p:nvPr/>
        </p:nvPicPr>
        <p:blipFill>
          <a:blip r:embed="rId2"/>
          <a:stretch>
            <a:fillRect/>
          </a:stretch>
        </p:blipFill>
        <p:spPr>
          <a:xfrm>
            <a:off x="4814396" y="2420888"/>
            <a:ext cx="6306101" cy="4082211"/>
          </a:xfrm>
          <a:prstGeom prst="rect">
            <a:avLst/>
          </a:prstGeom>
        </p:spPr>
      </p:pic>
      <p:sp>
        <p:nvSpPr>
          <p:cNvPr id="4" name="TextBox 3">
            <a:extLst>
              <a:ext uri="{FF2B5EF4-FFF2-40B4-BE49-F238E27FC236}">
                <a16:creationId xmlns:a16="http://schemas.microsoft.com/office/drawing/2014/main" id="{80106567-1AC0-7163-BC77-69DB5106D1EF}"/>
              </a:ext>
            </a:extLst>
          </p:cNvPr>
          <p:cNvSpPr txBox="1"/>
          <p:nvPr/>
        </p:nvSpPr>
        <p:spPr>
          <a:xfrm>
            <a:off x="518872" y="473102"/>
            <a:ext cx="11148481" cy="519886"/>
          </a:xfrm>
          <a:prstGeom prst="rect">
            <a:avLst/>
          </a:prstGeom>
          <a:noFill/>
          <a:ln>
            <a:solidFill>
              <a:sysClr val="window" lastClr="FFFFFF">
                <a:alpha val="0"/>
              </a:sysClr>
            </a:solidFill>
          </a:ln>
        </p:spPr>
        <p:txBody>
          <a:bodyPr wrap="square" lIns="0" tIns="0" rIns="0" bIns="0" rtlCol="0">
            <a:spAutoFit/>
          </a:bodyPr>
          <a:lstStyle>
            <a:defPPr>
              <a:defRPr lang="en-US"/>
            </a:defPPr>
            <a:lvl1pPr lvl="0" defTabSz="685766">
              <a:lnSpc>
                <a:spcPct val="110000"/>
              </a:lnSpc>
              <a:defRPr sz="2200" b="0" kern="0" spc="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cs typeface="Arial" panose="020B0604020202020204" pitchFamily="34" charset="0"/>
              </a:defRPr>
            </a:lvl1pPr>
          </a:lstStyle>
          <a:p>
            <a:pPr defTabSz="914309" latinLnBrk="0">
              <a:defRPr/>
            </a:pPr>
            <a:r>
              <a:rPr lang="en-US" altLang="ko-KR" sz="3200" spc="-100" dirty="0">
                <a:gradFill flip="none" rotWithShape="1">
                  <a:gsLst>
                    <a:gs pos="100000">
                      <a:srgbClr val="039BE7"/>
                    </a:gs>
                    <a:gs pos="11000">
                      <a:srgbClr val="0053A1"/>
                    </a:gs>
                  </a:gsLst>
                  <a:lin ang="10800000" scaled="1"/>
                  <a:tileRect/>
                </a:gradFill>
              </a:rPr>
              <a:t>Brightics Studio </a:t>
            </a:r>
            <a:r>
              <a:rPr lang="ko-KR" altLang="en-US" sz="3200" spc="-100" dirty="0">
                <a:gradFill flip="none" rotWithShape="1">
                  <a:gsLst>
                    <a:gs pos="100000">
                      <a:srgbClr val="039BE7"/>
                    </a:gs>
                    <a:gs pos="11000">
                      <a:srgbClr val="0053A1"/>
                    </a:gs>
                  </a:gsLst>
                  <a:lin ang="10800000" scaled="1"/>
                  <a:tileRect/>
                </a:gradFill>
              </a:rPr>
              <a:t>를 </a:t>
            </a:r>
            <a:r>
              <a:rPr lang="en-US" altLang="ko-KR" sz="3200" spc="-100" dirty="0">
                <a:gradFill flip="none" rotWithShape="1">
                  <a:gsLst>
                    <a:gs pos="100000">
                      <a:srgbClr val="039BE7"/>
                    </a:gs>
                    <a:gs pos="11000">
                      <a:srgbClr val="0053A1"/>
                    </a:gs>
                  </a:gsLst>
                  <a:lin ang="10800000" scaled="1"/>
                  <a:tileRect/>
                </a:gradFill>
              </a:rPr>
              <a:t>docker </a:t>
            </a:r>
            <a:r>
              <a:rPr lang="ko-KR" altLang="en-US" sz="3200" spc="-100" dirty="0">
                <a:gradFill flip="none" rotWithShape="1">
                  <a:gsLst>
                    <a:gs pos="100000">
                      <a:srgbClr val="039BE7"/>
                    </a:gs>
                    <a:gs pos="11000">
                      <a:srgbClr val="0053A1"/>
                    </a:gs>
                  </a:gsLst>
                  <a:lin ang="10800000" scaled="1"/>
                  <a:tileRect/>
                </a:gradFill>
              </a:rPr>
              <a:t>로 설치</a:t>
            </a:r>
            <a:endParaRPr lang="en-US" altLang="ko-KR" sz="3100" dirty="0"/>
          </a:p>
        </p:txBody>
      </p:sp>
    </p:spTree>
    <p:extLst>
      <p:ext uri="{BB962C8B-B14F-4D97-AF65-F5344CB8AC3E}">
        <p14:creationId xmlns:p14="http://schemas.microsoft.com/office/powerpoint/2010/main" val="748399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텍스트 개체 틀 14"/>
          <p:cNvSpPr>
            <a:spLocks noGrp="1"/>
          </p:cNvSpPr>
          <p:nvPr>
            <p:ph type="body" idx="1"/>
          </p:nvPr>
        </p:nvSpPr>
        <p:spPr/>
        <p:txBody>
          <a:bodyPr/>
          <a:lstStyle/>
          <a:p>
            <a:pPr>
              <a:lnSpc>
                <a:spcPct val="120000"/>
              </a:lnSpc>
            </a:pPr>
            <a:r>
              <a:rPr lang="en-US" altLang="ko-KR" dirty="0"/>
              <a:t>Pros</a:t>
            </a:r>
            <a:endParaRPr lang="ko-KR" altLang="en-US" dirty="0"/>
          </a:p>
          <a:p>
            <a:pPr lvl="1">
              <a:lnSpc>
                <a:spcPct val="120000"/>
              </a:lnSpc>
            </a:pPr>
            <a:r>
              <a:rPr lang="ko-KR" altLang="en-US" dirty="0"/>
              <a:t>수 많은 상품 및 서비스 품목 간에 유의한 연관성을 갖는 </a:t>
            </a:r>
            <a:br>
              <a:rPr lang="en-US" altLang="ko-KR" dirty="0"/>
            </a:br>
            <a:r>
              <a:rPr lang="ko-KR" altLang="en-US" dirty="0"/>
              <a:t>구매패턴을 찾아줌</a:t>
            </a:r>
          </a:p>
          <a:p>
            <a:pPr lvl="1">
              <a:lnSpc>
                <a:spcPct val="120000"/>
              </a:lnSpc>
            </a:pPr>
            <a:r>
              <a:rPr lang="ko-KR" altLang="en-US" dirty="0"/>
              <a:t>이를 바탕으로 또 다른 연구가설을 탐지할 수 있는 가능성을 제공</a:t>
            </a:r>
          </a:p>
          <a:p>
            <a:pPr lvl="1">
              <a:lnSpc>
                <a:spcPct val="120000"/>
              </a:lnSpc>
            </a:pPr>
            <a:r>
              <a:rPr lang="ko-KR" altLang="en-US" dirty="0"/>
              <a:t>원리가 간단명료하여 사용자가 쉽게 이해하여 분석에 응용할 수 있음</a:t>
            </a:r>
          </a:p>
          <a:p>
            <a:pPr>
              <a:lnSpc>
                <a:spcPct val="120000"/>
              </a:lnSpc>
            </a:pPr>
            <a:endParaRPr lang="ko-KR" altLang="en-US" dirty="0"/>
          </a:p>
          <a:p>
            <a:pPr>
              <a:lnSpc>
                <a:spcPct val="120000"/>
              </a:lnSpc>
            </a:pPr>
            <a:r>
              <a:rPr lang="en-US" altLang="ko-KR" dirty="0"/>
              <a:t>Cons</a:t>
            </a:r>
            <a:endParaRPr lang="ko-KR" altLang="en-US" dirty="0"/>
          </a:p>
          <a:p>
            <a:pPr lvl="1">
              <a:lnSpc>
                <a:spcPct val="120000"/>
              </a:lnSpc>
            </a:pPr>
            <a:r>
              <a:rPr lang="ko-KR" altLang="en-US" dirty="0"/>
              <a:t>비즈니스적으로 중요한 요소를 고려할 수 없어 현실적으로 중요한 </a:t>
            </a:r>
            <a:br>
              <a:rPr lang="en-US" altLang="ko-KR" dirty="0"/>
            </a:br>
            <a:r>
              <a:rPr lang="ko-KR" altLang="en-US" dirty="0"/>
              <a:t>연관규칙을 얻기에는 부족함</a:t>
            </a:r>
          </a:p>
          <a:p>
            <a:pPr lvl="1">
              <a:lnSpc>
                <a:spcPct val="120000"/>
              </a:lnSpc>
            </a:pPr>
            <a:r>
              <a:rPr lang="ko-KR" altLang="en-US" dirty="0"/>
              <a:t>연관규칙에서 얻어지는 결과가 상당히 많음</a:t>
            </a:r>
          </a:p>
          <a:p>
            <a:pPr lvl="1">
              <a:lnSpc>
                <a:spcPct val="120000"/>
              </a:lnSpc>
            </a:pPr>
            <a:r>
              <a:rPr lang="en-US" altLang="ko-KR" dirty="0"/>
              <a:t>Cold Start: </a:t>
            </a:r>
            <a:r>
              <a:rPr lang="ko-KR" altLang="en-US" dirty="0"/>
              <a:t>기존에 없던 새로운 항목이 추가되는 경우는 추천이 힘듬</a:t>
            </a:r>
          </a:p>
          <a:p>
            <a:pPr>
              <a:lnSpc>
                <a:spcPct val="120000"/>
              </a:lnSpc>
            </a:pPr>
            <a:endParaRPr lang="ko-KR" altLang="en-US" dirty="0"/>
          </a:p>
          <a:p>
            <a:pPr>
              <a:lnSpc>
                <a:spcPct val="120000"/>
              </a:lnSpc>
            </a:pPr>
            <a:endParaRPr lang="ko-KR" altLang="en-US" dirty="0"/>
          </a:p>
        </p:txBody>
      </p:sp>
      <p:sp>
        <p:nvSpPr>
          <p:cNvPr id="2" name="제목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defTabSz="777875">
              <a:spcBef>
                <a:spcPct val="20000"/>
              </a:spcBef>
            </a:pPr>
            <a:r>
              <a:rPr lang="ko-KR" altLang="en-US" kern="1200" dirty="0"/>
              <a:t>참고</a:t>
            </a:r>
            <a:r>
              <a:rPr lang="en-US" altLang="ko-KR" kern="1200" dirty="0"/>
              <a:t>. </a:t>
            </a:r>
            <a:r>
              <a:rPr lang="ko-KR" altLang="en-US" kern="1200" dirty="0"/>
              <a:t>연관분석 장단점</a:t>
            </a:r>
          </a:p>
        </p:txBody>
      </p:sp>
      <p:grpSp>
        <p:nvGrpSpPr>
          <p:cNvPr id="3" name="그룹 2"/>
          <p:cNvGrpSpPr/>
          <p:nvPr/>
        </p:nvGrpSpPr>
        <p:grpSpPr>
          <a:xfrm>
            <a:off x="617854" y="954701"/>
            <a:ext cx="274640" cy="274640"/>
            <a:chOff x="446091" y="905968"/>
            <a:chExt cx="274640" cy="274640"/>
          </a:xfrm>
        </p:grpSpPr>
        <p:sp>
          <p:nvSpPr>
            <p:cNvPr id="13" name="타원 12"/>
            <p:cNvSpPr/>
            <p:nvPr/>
          </p:nvSpPr>
          <p:spPr>
            <a:xfrm>
              <a:off x="446091" y="905968"/>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4" name="L 도형 13"/>
            <p:cNvSpPr/>
            <p:nvPr/>
          </p:nvSpPr>
          <p:spPr>
            <a:xfrm rot="13500000">
              <a:off x="511249" y="983564"/>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4" name="그룹 3"/>
          <p:cNvGrpSpPr/>
          <p:nvPr/>
        </p:nvGrpSpPr>
        <p:grpSpPr>
          <a:xfrm>
            <a:off x="617854" y="3532892"/>
            <a:ext cx="274640" cy="274640"/>
            <a:chOff x="461171" y="2941462"/>
            <a:chExt cx="274640" cy="274640"/>
          </a:xfrm>
        </p:grpSpPr>
        <p:sp>
          <p:nvSpPr>
            <p:cNvPr id="17" name="타원 16"/>
            <p:cNvSpPr/>
            <p:nvPr/>
          </p:nvSpPr>
          <p:spPr>
            <a:xfrm>
              <a:off x="461171" y="2941462"/>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8" name="L 도형 17"/>
            <p:cNvSpPr/>
            <p:nvPr/>
          </p:nvSpPr>
          <p:spPr>
            <a:xfrm rot="13500000">
              <a:off x="526329" y="3019058"/>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5" name="그룹 4">
            <a:extLst>
              <a:ext uri="{FF2B5EF4-FFF2-40B4-BE49-F238E27FC236}">
                <a16:creationId xmlns:a16="http://schemas.microsoft.com/office/drawing/2014/main" id="{078BC746-6775-2F0F-B270-C26F53DED255}"/>
              </a:ext>
            </a:extLst>
          </p:cNvPr>
          <p:cNvGrpSpPr/>
          <p:nvPr/>
        </p:nvGrpSpPr>
        <p:grpSpPr>
          <a:xfrm>
            <a:off x="10603348" y="64682"/>
            <a:ext cx="1491380" cy="498584"/>
            <a:chOff x="8021972" y="64681"/>
            <a:chExt cx="1491380" cy="498584"/>
          </a:xfrm>
        </p:grpSpPr>
        <p:sp>
          <p:nvSpPr>
            <p:cNvPr id="6" name="TextBox 5">
              <a:extLst>
                <a:ext uri="{FF2B5EF4-FFF2-40B4-BE49-F238E27FC236}">
                  <a16:creationId xmlns:a16="http://schemas.microsoft.com/office/drawing/2014/main" id="{E02F4625-8934-C3DC-3B0E-E5DFA4653028}"/>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7" name="내용 개체 틀 11">
              <a:extLst>
                <a:ext uri="{FF2B5EF4-FFF2-40B4-BE49-F238E27FC236}">
                  <a16:creationId xmlns:a16="http://schemas.microsoft.com/office/drawing/2014/main" id="{593CE559-CEDD-427B-26FE-EFE17B27D317}"/>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4153212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type="body" idx="1"/>
          </p:nvPr>
        </p:nvSpPr>
        <p:spPr/>
        <p:txBody>
          <a:bodyPr>
            <a:normAutofit/>
          </a:bodyPr>
          <a:lstStyle/>
          <a:p>
            <a:pPr>
              <a:lnSpc>
                <a:spcPct val="120000"/>
              </a:lnSpc>
            </a:pPr>
            <a:r>
              <a:rPr lang="ko-KR" altLang="en-US" dirty="0">
                <a:latin typeface="맑은 고딕" pitchFamily="50" charset="-127"/>
                <a:ea typeface="맑은 고딕" pitchFamily="50" charset="-127"/>
              </a:rPr>
              <a:t>제목</a:t>
            </a:r>
            <a:r>
              <a:rPr lang="en-US" altLang="ko-KR" dirty="0">
                <a:latin typeface="맑은 고딕" pitchFamily="50" charset="-127"/>
                <a:ea typeface="맑은 고딕" pitchFamily="50" charset="-127"/>
              </a:rPr>
              <a:t>: </a:t>
            </a:r>
            <a:r>
              <a:rPr lang="ko-KR" altLang="en-US" dirty="0">
                <a:latin typeface="맑은 고딕" pitchFamily="50" charset="-127"/>
                <a:ea typeface="맑은 고딕" pitchFamily="50" charset="-127"/>
              </a:rPr>
              <a:t>장바구니 분석 기반 상품 추천</a:t>
            </a:r>
            <a:endParaRPr lang="en-US" altLang="ko-KR" dirty="0">
              <a:latin typeface="맑은 고딕" pitchFamily="50" charset="-127"/>
              <a:ea typeface="맑은 고딕" pitchFamily="50" charset="-127"/>
            </a:endParaRPr>
          </a:p>
          <a:p>
            <a:pPr marL="0" indent="0">
              <a:lnSpc>
                <a:spcPct val="120000"/>
              </a:lnSpc>
              <a:buNone/>
            </a:pPr>
            <a:endParaRPr lang="en-US" altLang="ko-KR" sz="1200" dirty="0">
              <a:latin typeface="맑은 고딕" pitchFamily="50" charset="-127"/>
              <a:ea typeface="맑은 고딕" pitchFamily="50" charset="-127"/>
            </a:endParaRPr>
          </a:p>
          <a:p>
            <a:pPr lvl="2">
              <a:lnSpc>
                <a:spcPct val="120000"/>
              </a:lnSpc>
            </a:pPr>
            <a:r>
              <a:rPr lang="en-US" altLang="ko-KR" dirty="0">
                <a:latin typeface="맑은 고딕" pitchFamily="50" charset="-127"/>
                <a:ea typeface="맑은 고딕" pitchFamily="50" charset="-127"/>
              </a:rPr>
              <a:t>30_Purchase_log.csv</a:t>
            </a:r>
          </a:p>
          <a:p>
            <a:pPr lvl="1">
              <a:lnSpc>
                <a:spcPct val="120000"/>
              </a:lnSpc>
            </a:pPr>
            <a:endParaRPr lang="en-US" altLang="ko-KR" dirty="0">
              <a:latin typeface="맑은 고딕" pitchFamily="50" charset="-127"/>
              <a:ea typeface="맑은 고딕" pitchFamily="50" charset="-127"/>
            </a:endParaRPr>
          </a:p>
          <a:p>
            <a:pPr lvl="1">
              <a:lnSpc>
                <a:spcPct val="120000"/>
              </a:lnSpc>
            </a:pPr>
            <a:endParaRPr lang="en-US" altLang="ko-KR" sz="1050" dirty="0">
              <a:latin typeface="맑은 고딕" pitchFamily="50" charset="-127"/>
              <a:ea typeface="맑은 고딕" pitchFamily="50" charset="-127"/>
            </a:endParaRPr>
          </a:p>
          <a:p>
            <a:pPr lvl="2">
              <a:lnSpc>
                <a:spcPct val="120000"/>
              </a:lnSpc>
            </a:pPr>
            <a:r>
              <a:rPr lang="ko-KR" altLang="en-US" dirty="0">
                <a:latin typeface="맑은 고딕" pitchFamily="50" charset="-127"/>
                <a:ea typeface="맑은 고딕" pitchFamily="50" charset="-127"/>
              </a:rPr>
              <a:t>온</a:t>
            </a:r>
            <a:r>
              <a:rPr lang="en-US" altLang="ko-KR" dirty="0">
                <a:latin typeface="맑은 고딕" pitchFamily="50" charset="-127"/>
                <a:ea typeface="맑은 고딕" pitchFamily="50" charset="-127"/>
              </a:rPr>
              <a:t>/</a:t>
            </a:r>
            <a:r>
              <a:rPr lang="ko-KR" altLang="en-US" dirty="0">
                <a:latin typeface="맑은 고딕" pitchFamily="50" charset="-127"/>
                <a:ea typeface="맑은 고딕" pitchFamily="50" charset="-127"/>
              </a:rPr>
              <a:t>오프라인 몰 마케팅 부서에서 근무하는 승재는 카테고리별 추천을 하기 위해</a:t>
            </a:r>
            <a:r>
              <a:rPr lang="en-US" altLang="ko-KR" dirty="0">
                <a:latin typeface="맑은 고딕" pitchFamily="50" charset="-127"/>
                <a:ea typeface="맑은 고딕" pitchFamily="50" charset="-127"/>
              </a:rPr>
              <a:t>, 2</a:t>
            </a:r>
            <a:r>
              <a:rPr lang="ko-KR" altLang="en-US" dirty="0">
                <a:latin typeface="맑은 고딕" pitchFamily="50" charset="-127"/>
                <a:ea typeface="맑은 고딕" pitchFamily="50" charset="-127"/>
              </a:rPr>
              <a:t>개 이상의 카테고리를 구매하는 고객들의 구매 패턴을 분석하여 마케팅에 활용하려고 한다</a:t>
            </a:r>
            <a:r>
              <a:rPr lang="en-US" altLang="ko-KR" dirty="0">
                <a:latin typeface="맑은 고딕" pitchFamily="50" charset="-127"/>
                <a:ea typeface="맑은 고딕" pitchFamily="50" charset="-127"/>
              </a:rPr>
              <a:t>.</a:t>
            </a:r>
          </a:p>
          <a:p>
            <a:pPr lvl="2">
              <a:lnSpc>
                <a:spcPct val="120000"/>
              </a:lnSpc>
            </a:pPr>
            <a:r>
              <a:rPr lang="ko-KR" altLang="en-US" dirty="0">
                <a:latin typeface="맑은 고딕" pitchFamily="50" charset="-127"/>
                <a:ea typeface="맑은 고딕" pitchFamily="50" charset="-127"/>
              </a:rPr>
              <a:t>분석 결과를 이용하여</a:t>
            </a:r>
            <a:r>
              <a:rPr lang="en-US" altLang="ko-KR" dirty="0">
                <a:latin typeface="맑은 고딕" pitchFamily="50" charset="-127"/>
                <a:ea typeface="맑은 고딕" pitchFamily="50" charset="-127"/>
              </a:rPr>
              <a:t>, </a:t>
            </a:r>
            <a:r>
              <a:rPr lang="ko-KR" altLang="en-US" dirty="0">
                <a:latin typeface="맑은 고딕" pitchFamily="50" charset="-127"/>
                <a:ea typeface="맑은 고딕" pitchFamily="50" charset="-127"/>
              </a:rPr>
              <a:t>온라인 몰에 노출할 때는 제품 상세 하단에 </a:t>
            </a:r>
            <a:r>
              <a:rPr lang="en-US" altLang="ko-KR" dirty="0">
                <a:latin typeface="맑은 고딕" pitchFamily="50" charset="-127"/>
                <a:ea typeface="맑은 고딕" pitchFamily="50" charset="-127"/>
              </a:rPr>
              <a:t>'</a:t>
            </a:r>
            <a:r>
              <a:rPr lang="ko-KR" altLang="en-US" dirty="0">
                <a:latin typeface="맑은 고딕" pitchFamily="50" charset="-127"/>
                <a:ea typeface="맑은 고딕" pitchFamily="50" charset="-127"/>
              </a:rPr>
              <a:t>함께 구매되는 카테고리</a:t>
            </a:r>
            <a:r>
              <a:rPr lang="en-US" altLang="ko-KR" dirty="0">
                <a:latin typeface="맑은 고딕" pitchFamily="50" charset="-127"/>
                <a:ea typeface="맑은 고딕" pitchFamily="50" charset="-127"/>
              </a:rPr>
              <a:t>'</a:t>
            </a:r>
            <a:r>
              <a:rPr lang="ko-KR" altLang="en-US" dirty="0">
                <a:latin typeface="맑은 고딕" pitchFamily="50" charset="-127"/>
                <a:ea typeface="맑은 고딕" pitchFamily="50" charset="-127"/>
              </a:rPr>
              <a:t>를 노출하고</a:t>
            </a:r>
            <a:r>
              <a:rPr lang="en-US" altLang="ko-KR" dirty="0">
                <a:latin typeface="맑은 고딕" pitchFamily="50" charset="-127"/>
                <a:ea typeface="맑은 고딕" pitchFamily="50" charset="-127"/>
              </a:rPr>
              <a:t>, </a:t>
            </a:r>
            <a:r>
              <a:rPr lang="ko-KR" altLang="en-US" dirty="0">
                <a:latin typeface="맑은 고딕" pitchFamily="50" charset="-127"/>
                <a:ea typeface="맑은 고딕" pitchFamily="50" charset="-127"/>
              </a:rPr>
              <a:t>오프라인 몰 </a:t>
            </a:r>
            <a:r>
              <a:rPr lang="en-US" altLang="ko-KR" dirty="0">
                <a:latin typeface="맑은 고딕" pitchFamily="50" charset="-127"/>
                <a:ea typeface="맑은 고딕" pitchFamily="50" charset="-127"/>
              </a:rPr>
              <a:t>display</a:t>
            </a:r>
            <a:r>
              <a:rPr lang="ko-KR" altLang="en-US" dirty="0">
                <a:latin typeface="맑은 고딕" pitchFamily="50" charset="-127"/>
                <a:ea typeface="맑은 고딕" pitchFamily="50" charset="-127"/>
              </a:rPr>
              <a:t>시에도 고객의 동선을 고려하여 함께 구매되는 카테고리를 가깝게 </a:t>
            </a:r>
            <a:r>
              <a:rPr lang="en-US" altLang="ko-KR" dirty="0">
                <a:latin typeface="맑은 고딕" pitchFamily="50" charset="-127"/>
                <a:ea typeface="맑은 고딕" pitchFamily="50" charset="-127"/>
              </a:rPr>
              <a:t>display </a:t>
            </a:r>
            <a:r>
              <a:rPr lang="ko-KR" altLang="en-US" dirty="0">
                <a:latin typeface="맑은 고딕" pitchFamily="50" charset="-127"/>
                <a:ea typeface="맑은 고딕" pitchFamily="50" charset="-127"/>
              </a:rPr>
              <a:t>하고자 한다</a:t>
            </a:r>
            <a:r>
              <a:rPr lang="en-US" altLang="ko-KR" dirty="0">
                <a:latin typeface="맑은 고딕" pitchFamily="50" charset="-127"/>
                <a:ea typeface="맑은 고딕" pitchFamily="50" charset="-127"/>
              </a:rPr>
              <a:t>.</a:t>
            </a:r>
          </a:p>
        </p:txBody>
      </p:sp>
      <p:sp>
        <p:nvSpPr>
          <p:cNvPr id="6" name="제목 5"/>
          <p:cNvSpPr>
            <a:spLocks noGrp="1"/>
          </p:cNvSpPr>
          <p:nvPr>
            <p:ph type="title"/>
          </p:nvPr>
        </p:nvSpPr>
        <p:spPr/>
        <p:txBody>
          <a:bodyPr/>
          <a:lstStyle/>
          <a:p>
            <a:r>
              <a:rPr lang="en-US" altLang="ko-KR" dirty="0"/>
              <a:t>[</a:t>
            </a:r>
            <a:r>
              <a:rPr lang="ko-KR" altLang="en-US" dirty="0"/>
              <a:t>실습</a:t>
            </a:r>
            <a:r>
              <a:rPr lang="en-US" altLang="ko-KR" dirty="0"/>
              <a:t>2] Association Rule(1/5)</a:t>
            </a:r>
            <a:endParaRPr lang="ko-KR" altLang="en-US" dirty="0"/>
          </a:p>
        </p:txBody>
      </p:sp>
      <p:sp>
        <p:nvSpPr>
          <p:cNvPr id="4" name="직사각형 3"/>
          <p:cNvSpPr/>
          <p:nvPr/>
        </p:nvSpPr>
        <p:spPr>
          <a:xfrm>
            <a:off x="1352758" y="2385070"/>
            <a:ext cx="1872208" cy="338554"/>
          </a:xfrm>
          <a:prstGeom prst="rect">
            <a:avLst/>
          </a:prstGeom>
          <a:solidFill>
            <a:srgbClr val="164194"/>
          </a:solidFill>
        </p:spPr>
        <p:txBody>
          <a:bodyPr wrap="none">
            <a:noAutofit/>
          </a:bodyPr>
          <a:lstStyle/>
          <a:p>
            <a:pPr defTabSz="913628">
              <a:defRPr/>
            </a:pPr>
            <a:r>
              <a:rPr lang="ko-KR" altLang="en-US" sz="2000" b="1" dirty="0">
                <a:solidFill>
                  <a:srgbClr val="FFFFFF"/>
                </a:solidFill>
                <a:latin typeface="맑은 고딕" panose="020B0503020000020004" pitchFamily="50" charset="-127"/>
                <a:ea typeface="맑은 고딕" panose="020B0503020000020004" pitchFamily="50" charset="-127"/>
              </a:rPr>
              <a:t>시나리오</a:t>
            </a:r>
            <a:endParaRPr lang="en-US" altLang="ko-KR" sz="2000" b="1" dirty="0">
              <a:solidFill>
                <a:srgbClr val="FFFFFF"/>
              </a:solidFill>
              <a:latin typeface="맑은 고딕" panose="020B0503020000020004" pitchFamily="50" charset="-127"/>
              <a:ea typeface="맑은 고딕" panose="020B0503020000020004" pitchFamily="50" charset="-127"/>
            </a:endParaRPr>
          </a:p>
        </p:txBody>
      </p:sp>
      <p:sp>
        <p:nvSpPr>
          <p:cNvPr id="5" name="직사각형 4"/>
          <p:cNvSpPr/>
          <p:nvPr/>
        </p:nvSpPr>
        <p:spPr>
          <a:xfrm>
            <a:off x="1352758" y="1298044"/>
            <a:ext cx="1872208" cy="338554"/>
          </a:xfrm>
          <a:prstGeom prst="rect">
            <a:avLst/>
          </a:prstGeom>
          <a:solidFill>
            <a:srgbClr val="164194"/>
          </a:solidFill>
        </p:spPr>
        <p:txBody>
          <a:bodyPr wrap="none">
            <a:noAutofit/>
          </a:bodyPr>
          <a:lstStyle/>
          <a:p>
            <a:pPr defTabSz="913628">
              <a:defRPr/>
            </a:pPr>
            <a:r>
              <a:rPr lang="ko-KR" altLang="en-US" sz="2000" b="1">
                <a:solidFill>
                  <a:srgbClr val="FFFFFF"/>
                </a:solidFill>
                <a:latin typeface="맑은 고딕" panose="020B0503020000020004" pitchFamily="50" charset="-127"/>
                <a:ea typeface="맑은 고딕" panose="020B0503020000020004" pitchFamily="50" charset="-127"/>
              </a:rPr>
              <a:t>데이터</a:t>
            </a:r>
            <a:endParaRPr lang="en-US" altLang="ko-KR" sz="2000" b="1" dirty="0">
              <a:solidFill>
                <a:srgbClr val="FFFFFF"/>
              </a:solidFill>
              <a:latin typeface="맑은 고딕" panose="020B0503020000020004" pitchFamily="50" charset="-127"/>
              <a:ea typeface="맑은 고딕" panose="020B0503020000020004" pitchFamily="50" charset="-127"/>
            </a:endParaRPr>
          </a:p>
        </p:txBody>
      </p:sp>
      <p:grpSp>
        <p:nvGrpSpPr>
          <p:cNvPr id="2" name="그룹 1"/>
          <p:cNvGrpSpPr/>
          <p:nvPr/>
        </p:nvGrpSpPr>
        <p:grpSpPr>
          <a:xfrm>
            <a:off x="681245" y="947204"/>
            <a:ext cx="274640" cy="274640"/>
            <a:chOff x="443867" y="918629"/>
            <a:chExt cx="274640" cy="274640"/>
          </a:xfrm>
        </p:grpSpPr>
        <p:sp>
          <p:nvSpPr>
            <p:cNvPr id="10" name="타원 9"/>
            <p:cNvSpPr/>
            <p:nvPr/>
          </p:nvSpPr>
          <p:spPr>
            <a:xfrm>
              <a:off x="443867" y="918629"/>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1" name="L 도형 10"/>
            <p:cNvSpPr/>
            <p:nvPr/>
          </p:nvSpPr>
          <p:spPr>
            <a:xfrm rot="13500000">
              <a:off x="509025" y="996225"/>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7" name="그룹 6">
            <a:extLst>
              <a:ext uri="{FF2B5EF4-FFF2-40B4-BE49-F238E27FC236}">
                <a16:creationId xmlns:a16="http://schemas.microsoft.com/office/drawing/2014/main" id="{48F8E907-5450-CFB6-5A24-483D51728971}"/>
              </a:ext>
            </a:extLst>
          </p:cNvPr>
          <p:cNvGrpSpPr/>
          <p:nvPr/>
        </p:nvGrpSpPr>
        <p:grpSpPr>
          <a:xfrm>
            <a:off x="10603348" y="64682"/>
            <a:ext cx="1491380" cy="498584"/>
            <a:chOff x="8021972" y="64681"/>
            <a:chExt cx="1491380" cy="498584"/>
          </a:xfrm>
        </p:grpSpPr>
        <p:sp>
          <p:nvSpPr>
            <p:cNvPr id="8" name="TextBox 7">
              <a:extLst>
                <a:ext uri="{FF2B5EF4-FFF2-40B4-BE49-F238E27FC236}">
                  <a16:creationId xmlns:a16="http://schemas.microsoft.com/office/drawing/2014/main" id="{D95711C4-E9E0-1EB4-AA19-F878C466BEEF}"/>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9" name="내용 개체 틀 11">
              <a:extLst>
                <a:ext uri="{FF2B5EF4-FFF2-40B4-BE49-F238E27FC236}">
                  <a16:creationId xmlns:a16="http://schemas.microsoft.com/office/drawing/2014/main" id="{C0E9EEF4-B403-83AF-C487-59FF8B794A80}"/>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1839322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t>
            </a:r>
            <a:r>
              <a:rPr lang="ko-KR" altLang="en-US" dirty="0"/>
              <a:t>실습</a:t>
            </a:r>
            <a:r>
              <a:rPr lang="en-US" altLang="ko-KR" dirty="0"/>
              <a:t>2] Association Rule(2/5)</a:t>
            </a:r>
            <a:endParaRPr lang="ko-KR" altLang="en-US" dirty="0"/>
          </a:p>
        </p:txBody>
      </p:sp>
      <p:sp>
        <p:nvSpPr>
          <p:cNvPr id="13" name="내용 개체 틀 2"/>
          <p:cNvSpPr txBox="1">
            <a:spLocks/>
          </p:cNvSpPr>
          <p:nvPr/>
        </p:nvSpPr>
        <p:spPr bwMode="auto">
          <a:xfrm>
            <a:off x="1090681" y="944724"/>
            <a:ext cx="9430058"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85750" indent="-285750" algn="l" rtl="0" eaLnBrk="0" fontAlgn="base" latinLnBrk="1" hangingPunct="0">
              <a:lnSpc>
                <a:spcPct val="110000"/>
              </a:lnSpc>
              <a:spcBef>
                <a:spcPct val="30000"/>
              </a:spcBef>
              <a:spcAft>
                <a:spcPct val="0"/>
              </a:spcAft>
              <a:buSzPct val="100000"/>
              <a:buFont typeface="Wingdings" pitchFamily="2" charset="2"/>
              <a:buChar char="§"/>
              <a:defRPr kumimoji="1" lang="ko-KR" altLang="en-US" sz="2000" b="1" kern="1200">
                <a:solidFill>
                  <a:schemeClr val="tx1"/>
                </a:solidFill>
                <a:latin typeface="+mn-lt"/>
                <a:ea typeface="나눔고딕" pitchFamily="50" charset="-127"/>
                <a:cs typeface="+mn-cs"/>
              </a:defRPr>
            </a:lvl1pPr>
            <a:lvl2pPr marL="603250" indent="-342900" algn="l" rtl="0" eaLnBrk="0" fontAlgn="base" hangingPunct="0">
              <a:lnSpc>
                <a:spcPct val="110000"/>
              </a:lnSpc>
              <a:spcBef>
                <a:spcPct val="30000"/>
              </a:spcBef>
              <a:spcAft>
                <a:spcPct val="0"/>
              </a:spcAft>
              <a:buFont typeface="Wingdings" panose="05000000000000000000" pitchFamily="2" charset="2"/>
              <a:buChar char="§"/>
              <a:defRPr kumimoji="1" lang="en-US" altLang="ko-KR" kern="1200" dirty="0">
                <a:solidFill>
                  <a:schemeClr val="tx1"/>
                </a:solidFill>
                <a:latin typeface="+mn-lt"/>
                <a:ea typeface="나눔고딕" pitchFamily="50" charset="-127"/>
                <a:cs typeface="+mn-cs"/>
              </a:defRPr>
            </a:lvl2pPr>
            <a:lvl3pPr marL="885825" indent="-209550" algn="l" rtl="0" eaLnBrk="0" fontAlgn="base" hangingPunct="0">
              <a:lnSpc>
                <a:spcPct val="110000"/>
              </a:lnSpc>
              <a:spcBef>
                <a:spcPct val="30000"/>
              </a:spcBef>
              <a:spcAft>
                <a:spcPct val="0"/>
              </a:spcAft>
              <a:buFont typeface="맑은 고딕" panose="020B0503020000020004" pitchFamily="50" charset="-127"/>
              <a:buChar char="－"/>
              <a:defRPr kumimoji="1" sz="1600">
                <a:solidFill>
                  <a:schemeClr val="tx1"/>
                </a:solidFill>
                <a:latin typeface="+mn-lt"/>
                <a:ea typeface="+mn-ea"/>
              </a:defRPr>
            </a:lvl3pPr>
            <a:lvl4pPr marL="1117600" indent="-215900" algn="l" rtl="0" eaLnBrk="0" fontAlgn="base" hangingPunct="0">
              <a:lnSpc>
                <a:spcPct val="110000"/>
              </a:lnSpc>
              <a:spcBef>
                <a:spcPct val="30000"/>
              </a:spcBef>
              <a:spcAft>
                <a:spcPct val="0"/>
              </a:spcAft>
              <a:buChar char="•"/>
              <a:defRPr kumimoji="1" sz="14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굴림" charset="-127"/>
                <a:ea typeface="굴림" charset="-127"/>
              </a:defRPr>
            </a:lvl5pPr>
            <a:lvl6pPr marL="2514600" indent="-228600" algn="l" rtl="0" fontAlgn="base" latinLnBrk="1">
              <a:spcBef>
                <a:spcPct val="20000"/>
              </a:spcBef>
              <a:spcAft>
                <a:spcPct val="0"/>
              </a:spcAft>
              <a:buChar char="»"/>
              <a:defRPr kumimoji="1" sz="2000">
                <a:solidFill>
                  <a:schemeClr val="tx1"/>
                </a:solidFill>
                <a:latin typeface="굴림" charset="-127"/>
                <a:ea typeface="굴림" charset="-127"/>
              </a:defRPr>
            </a:lvl6pPr>
            <a:lvl7pPr marL="2971800" indent="-228600" algn="l" rtl="0" fontAlgn="base" latinLnBrk="1">
              <a:spcBef>
                <a:spcPct val="20000"/>
              </a:spcBef>
              <a:spcAft>
                <a:spcPct val="0"/>
              </a:spcAft>
              <a:buChar char="»"/>
              <a:defRPr kumimoji="1" sz="2000">
                <a:solidFill>
                  <a:schemeClr val="tx1"/>
                </a:solidFill>
                <a:latin typeface="굴림" charset="-127"/>
                <a:ea typeface="굴림" charset="-127"/>
              </a:defRPr>
            </a:lvl7pPr>
            <a:lvl8pPr marL="3429000" indent="-228600" algn="l" rtl="0" fontAlgn="base" latinLnBrk="1">
              <a:spcBef>
                <a:spcPct val="20000"/>
              </a:spcBef>
              <a:spcAft>
                <a:spcPct val="0"/>
              </a:spcAft>
              <a:buChar char="»"/>
              <a:defRPr kumimoji="1" sz="2000">
                <a:solidFill>
                  <a:schemeClr val="tx1"/>
                </a:solidFill>
                <a:latin typeface="굴림" charset="-127"/>
                <a:ea typeface="굴림" charset="-127"/>
              </a:defRPr>
            </a:lvl8pPr>
            <a:lvl9pPr marL="3886200" indent="-228600" algn="l" rtl="0" fontAlgn="base" latinLnBrk="1">
              <a:spcBef>
                <a:spcPct val="20000"/>
              </a:spcBef>
              <a:spcAft>
                <a:spcPct val="0"/>
              </a:spcAft>
              <a:buChar char="»"/>
              <a:defRPr kumimoji="1" sz="2000">
                <a:solidFill>
                  <a:schemeClr val="tx1"/>
                </a:solidFill>
                <a:latin typeface="굴림" charset="-127"/>
                <a:ea typeface="굴림" charset="-127"/>
              </a:defRPr>
            </a:lvl9pPr>
          </a:lstStyle>
          <a:p>
            <a:pPr defTabSz="913463">
              <a:lnSpc>
                <a:spcPct val="100000"/>
              </a:lnSpc>
              <a:spcBef>
                <a:spcPts val="600"/>
              </a:spcBef>
              <a:defRPr/>
            </a:pPr>
            <a:r>
              <a:rPr lang="en-US" altLang="ko-KR" dirty="0">
                <a:solidFill>
                  <a:prstClr val="black"/>
                </a:solidFill>
                <a:latin typeface="맑은 고딕" pitchFamily="50" charset="-127"/>
                <a:ea typeface="맑은 고딕" pitchFamily="50" charset="-127"/>
              </a:rPr>
              <a:t>To Do</a:t>
            </a:r>
          </a:p>
          <a:p>
            <a:pPr marL="457200" indent="-457200" defTabSz="913463">
              <a:lnSpc>
                <a:spcPct val="100000"/>
              </a:lnSpc>
              <a:spcBef>
                <a:spcPts val="600"/>
              </a:spcBef>
              <a:buFont typeface="+mj-ea"/>
              <a:buAutoNum type="circleNumDbPlain"/>
              <a:defRPr/>
            </a:pPr>
            <a:r>
              <a:rPr lang="ko-KR" altLang="en-US" b="0" dirty="0">
                <a:solidFill>
                  <a:prstClr val="black"/>
                </a:solidFill>
                <a:latin typeface="맑은 고딕" pitchFamily="50" charset="-127"/>
                <a:ea typeface="맑은 고딕" pitchFamily="50" charset="-127"/>
              </a:rPr>
              <a:t>중복 물품 제거 </a:t>
            </a:r>
            <a:r>
              <a:rPr lang="en-US" altLang="ko-KR" b="0" dirty="0">
                <a:solidFill>
                  <a:prstClr val="black"/>
                </a:solidFill>
                <a:latin typeface="맑은 고딕" pitchFamily="50" charset="-127"/>
                <a:ea typeface="맑은 고딕" pitchFamily="50" charset="-127"/>
              </a:rPr>
              <a:t>(distinct: </a:t>
            </a:r>
            <a:r>
              <a:rPr lang="en-US" altLang="ko-KR" b="0" dirty="0" err="1">
                <a:solidFill>
                  <a:prstClr val="black"/>
                </a:solidFill>
                <a:latin typeface="맑은 고딕" pitchFamily="50" charset="-127"/>
                <a:ea typeface="맑은 고딕" pitchFamily="50" charset="-127"/>
              </a:rPr>
              <a:t>cust_id</a:t>
            </a:r>
            <a:r>
              <a:rPr lang="en-US" altLang="ko-KR" b="0" dirty="0">
                <a:solidFill>
                  <a:prstClr val="black"/>
                </a:solidFill>
                <a:latin typeface="맑은 고딕" pitchFamily="50" charset="-127"/>
                <a:ea typeface="맑은 고딕" pitchFamily="50" charset="-127"/>
              </a:rPr>
              <a:t>)</a:t>
            </a:r>
            <a:endParaRPr lang="ko-KR" altLang="en-US" b="0" dirty="0">
              <a:solidFill>
                <a:prstClr val="black"/>
              </a:solidFill>
              <a:latin typeface="맑은 고딕" pitchFamily="50" charset="-127"/>
              <a:ea typeface="맑은 고딕" pitchFamily="50" charset="-127"/>
            </a:endParaRPr>
          </a:p>
          <a:p>
            <a:pPr marL="457200" indent="-457200" defTabSz="913463">
              <a:lnSpc>
                <a:spcPct val="100000"/>
              </a:lnSpc>
              <a:spcBef>
                <a:spcPts val="600"/>
              </a:spcBef>
              <a:buFont typeface="+mj-ea"/>
              <a:buAutoNum type="circleNumDbPlain"/>
              <a:defRPr/>
            </a:pPr>
            <a:r>
              <a:rPr lang="ko-KR" altLang="en-US" b="0" dirty="0">
                <a:solidFill>
                  <a:prstClr val="black"/>
                </a:solidFill>
                <a:latin typeface="맑은 고딕" pitchFamily="50" charset="-127"/>
                <a:ea typeface="맑은 고딕" pitchFamily="50" charset="-127"/>
              </a:rPr>
              <a:t>단일 구매 건 제거 </a:t>
            </a:r>
            <a:r>
              <a:rPr lang="en-US" altLang="ko-KR" b="0" dirty="0">
                <a:solidFill>
                  <a:prstClr val="black"/>
                </a:solidFill>
                <a:latin typeface="맑은 고딕" pitchFamily="50" charset="-127"/>
                <a:ea typeface="맑은 고딕" pitchFamily="50" charset="-127"/>
              </a:rPr>
              <a:t>(statistic summary: </a:t>
            </a:r>
            <a:r>
              <a:rPr lang="en-US" altLang="ko-KR" b="0" dirty="0" err="1">
                <a:solidFill>
                  <a:prstClr val="black"/>
                </a:solidFill>
                <a:latin typeface="맑은 고딕" pitchFamily="50" charset="-127"/>
                <a:ea typeface="맑은 고딕" pitchFamily="50" charset="-127"/>
              </a:rPr>
              <a:t>cust_id</a:t>
            </a:r>
            <a:r>
              <a:rPr lang="en-US" altLang="ko-KR" b="0" dirty="0">
                <a:solidFill>
                  <a:prstClr val="black"/>
                </a:solidFill>
                <a:latin typeface="맑은 고딕" pitchFamily="50" charset="-127"/>
                <a:ea typeface="맑은 고딕" pitchFamily="50" charset="-127"/>
              </a:rPr>
              <a:t>, N of Row, group by </a:t>
            </a:r>
            <a:r>
              <a:rPr lang="en-US" altLang="ko-KR" b="0" dirty="0" err="1">
                <a:solidFill>
                  <a:prstClr val="black"/>
                </a:solidFill>
                <a:latin typeface="맑은 고딕" pitchFamily="50" charset="-127"/>
                <a:ea typeface="맑은 고딕" pitchFamily="50" charset="-127"/>
              </a:rPr>
              <a:t>cust_id</a:t>
            </a:r>
            <a:r>
              <a:rPr lang="en-US" altLang="ko-KR" b="0" dirty="0">
                <a:solidFill>
                  <a:prstClr val="black"/>
                </a:solidFill>
                <a:latin typeface="맑은 고딕" pitchFamily="50" charset="-127"/>
                <a:ea typeface="맑은 고딕" pitchFamily="50" charset="-127"/>
              </a:rPr>
              <a:t>)   </a:t>
            </a:r>
            <a:endParaRPr lang="ko-KR" altLang="en-US" b="0" dirty="0">
              <a:solidFill>
                <a:prstClr val="black"/>
              </a:solidFill>
              <a:latin typeface="맑은 고딕" pitchFamily="50" charset="-127"/>
              <a:ea typeface="맑은 고딕" pitchFamily="50" charset="-127"/>
            </a:endParaRPr>
          </a:p>
          <a:p>
            <a:pPr marL="457200" indent="-457200" defTabSz="913463">
              <a:lnSpc>
                <a:spcPct val="100000"/>
              </a:lnSpc>
              <a:spcBef>
                <a:spcPts val="600"/>
              </a:spcBef>
              <a:buFont typeface="+mj-ea"/>
              <a:buAutoNum type="circleNumDbPlain"/>
              <a:defRPr/>
            </a:pPr>
            <a:r>
              <a:rPr lang="en-US" altLang="ko-KR" b="0" dirty="0">
                <a:solidFill>
                  <a:prstClr val="black"/>
                </a:solidFill>
                <a:latin typeface="맑은 고딕" pitchFamily="50" charset="-127"/>
                <a:ea typeface="맑은 고딕" pitchFamily="50" charset="-127"/>
              </a:rPr>
              <a:t>2</a:t>
            </a:r>
            <a:r>
              <a:rPr lang="ko-KR" altLang="en-US" b="0" dirty="0" err="1">
                <a:solidFill>
                  <a:prstClr val="black"/>
                </a:solidFill>
                <a:latin typeface="맑은 고딕" pitchFamily="50" charset="-127"/>
                <a:ea typeface="맑은 고딕" pitchFamily="50" charset="-127"/>
              </a:rPr>
              <a:t>개이상</a:t>
            </a:r>
            <a:r>
              <a:rPr lang="ko-KR" altLang="en-US" b="0" dirty="0">
                <a:solidFill>
                  <a:prstClr val="black"/>
                </a:solidFill>
                <a:latin typeface="맑은 고딕" pitchFamily="50" charset="-127"/>
                <a:ea typeface="맑은 고딕" pitchFamily="50" charset="-127"/>
              </a:rPr>
              <a:t> 구매 패턴에 대한 분석</a:t>
            </a:r>
          </a:p>
          <a:p>
            <a:pPr marL="457200" indent="-457200" defTabSz="913463">
              <a:lnSpc>
                <a:spcPct val="100000"/>
              </a:lnSpc>
              <a:spcBef>
                <a:spcPts val="600"/>
              </a:spcBef>
              <a:buFont typeface="+mj-ea"/>
              <a:buAutoNum type="circleNumDbPlain"/>
              <a:defRPr/>
            </a:pPr>
            <a:r>
              <a:rPr lang="en-US" altLang="ko-KR" b="0" dirty="0">
                <a:solidFill>
                  <a:prstClr val="black"/>
                </a:solidFill>
                <a:latin typeface="맑은 고딕" pitchFamily="50" charset="-127"/>
                <a:ea typeface="맑은 고딕" pitchFamily="50" charset="-127"/>
              </a:rPr>
              <a:t>Visualize: String </a:t>
            </a:r>
            <a:r>
              <a:rPr lang="ko-KR" altLang="en-US" b="0" dirty="0">
                <a:solidFill>
                  <a:prstClr val="black"/>
                </a:solidFill>
                <a:latin typeface="맑은 고딕" pitchFamily="50" charset="-127"/>
                <a:ea typeface="맑은 고딕" pitchFamily="50" charset="-127"/>
              </a:rPr>
              <a:t>형태 변환</a:t>
            </a:r>
            <a:r>
              <a:rPr lang="en-US" altLang="ko-KR" b="0" dirty="0">
                <a:solidFill>
                  <a:prstClr val="black"/>
                </a:solidFill>
                <a:latin typeface="맑은 고딕" pitchFamily="50" charset="-127"/>
                <a:ea typeface="맑은 고딕" pitchFamily="50" charset="-127"/>
              </a:rPr>
              <a:t>, </a:t>
            </a:r>
            <a:r>
              <a:rPr lang="ko-KR" altLang="en-US" b="0" dirty="0">
                <a:solidFill>
                  <a:prstClr val="black"/>
                </a:solidFill>
                <a:latin typeface="맑은 고딕" pitchFamily="50" charset="-127"/>
                <a:ea typeface="맑은 고딕" pitchFamily="50" charset="-127"/>
              </a:rPr>
              <a:t>대상 축소</a:t>
            </a:r>
          </a:p>
          <a:p>
            <a:pPr defTabSz="913463">
              <a:lnSpc>
                <a:spcPct val="100000"/>
              </a:lnSpc>
              <a:spcBef>
                <a:spcPts val="600"/>
              </a:spcBef>
              <a:defRPr/>
            </a:pPr>
            <a:r>
              <a:rPr lang="en-US" altLang="ko-KR" dirty="0">
                <a:solidFill>
                  <a:prstClr val="black"/>
                </a:solidFill>
                <a:latin typeface="맑은 고딕" pitchFamily="50" charset="-127"/>
                <a:ea typeface="맑은 고딕" pitchFamily="50" charset="-127"/>
              </a:rPr>
              <a:t>Brightics</a:t>
            </a:r>
            <a:r>
              <a:rPr lang="ko-KR" altLang="en-US" dirty="0">
                <a:solidFill>
                  <a:prstClr val="black"/>
                </a:solidFill>
                <a:latin typeface="맑은 고딕" pitchFamily="50" charset="-127"/>
                <a:ea typeface="맑은 고딕" pitchFamily="50" charset="-127"/>
              </a:rPr>
              <a:t> 프로세스</a:t>
            </a:r>
          </a:p>
          <a:p>
            <a:pPr lvl="1" defTabSz="913463">
              <a:lnSpc>
                <a:spcPct val="100000"/>
              </a:lnSpc>
              <a:spcBef>
                <a:spcPts val="600"/>
              </a:spcBef>
              <a:defRPr/>
            </a:pPr>
            <a:endParaRPr lang="ko-KR" altLang="en-US" dirty="0">
              <a:solidFill>
                <a:prstClr val="black"/>
              </a:solidFill>
              <a:latin typeface="맑은 고딕" pitchFamily="50" charset="-127"/>
              <a:ea typeface="맑은 고딕" pitchFamily="50" charset="-127"/>
            </a:endParaRPr>
          </a:p>
        </p:txBody>
      </p:sp>
      <p:grpSp>
        <p:nvGrpSpPr>
          <p:cNvPr id="4" name="그룹 3"/>
          <p:cNvGrpSpPr/>
          <p:nvPr/>
        </p:nvGrpSpPr>
        <p:grpSpPr>
          <a:xfrm>
            <a:off x="1050202" y="1021432"/>
            <a:ext cx="274640" cy="274640"/>
            <a:chOff x="443867" y="1705013"/>
            <a:chExt cx="274640" cy="274640"/>
          </a:xfrm>
        </p:grpSpPr>
        <p:sp>
          <p:nvSpPr>
            <p:cNvPr id="11" name="타원 10"/>
            <p:cNvSpPr/>
            <p:nvPr/>
          </p:nvSpPr>
          <p:spPr>
            <a:xfrm>
              <a:off x="443867" y="1705013"/>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2" name="L 도형 11"/>
            <p:cNvSpPr/>
            <p:nvPr/>
          </p:nvSpPr>
          <p:spPr>
            <a:xfrm rot="13500000">
              <a:off x="509025" y="1782609"/>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19" name="그룹 18"/>
          <p:cNvGrpSpPr/>
          <p:nvPr/>
        </p:nvGrpSpPr>
        <p:grpSpPr>
          <a:xfrm>
            <a:off x="1050202" y="2926014"/>
            <a:ext cx="274640" cy="274640"/>
            <a:chOff x="443867" y="1705013"/>
            <a:chExt cx="274640" cy="274640"/>
          </a:xfrm>
        </p:grpSpPr>
        <p:sp>
          <p:nvSpPr>
            <p:cNvPr id="20" name="타원 19"/>
            <p:cNvSpPr/>
            <p:nvPr/>
          </p:nvSpPr>
          <p:spPr>
            <a:xfrm>
              <a:off x="443867" y="1705013"/>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1" name="L 도형 20"/>
            <p:cNvSpPr/>
            <p:nvPr/>
          </p:nvSpPr>
          <p:spPr>
            <a:xfrm rot="13500000">
              <a:off x="509025" y="1782609"/>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2" name="그룹 1">
            <a:extLst>
              <a:ext uri="{FF2B5EF4-FFF2-40B4-BE49-F238E27FC236}">
                <a16:creationId xmlns:a16="http://schemas.microsoft.com/office/drawing/2014/main" id="{2EB40796-119B-6D9E-7E50-3B91B2851AEF}"/>
              </a:ext>
            </a:extLst>
          </p:cNvPr>
          <p:cNvGrpSpPr/>
          <p:nvPr/>
        </p:nvGrpSpPr>
        <p:grpSpPr>
          <a:xfrm>
            <a:off x="10603348" y="64682"/>
            <a:ext cx="1491380" cy="498584"/>
            <a:chOff x="8021972" y="64681"/>
            <a:chExt cx="1491380" cy="498584"/>
          </a:xfrm>
        </p:grpSpPr>
        <p:sp>
          <p:nvSpPr>
            <p:cNvPr id="3" name="TextBox 2">
              <a:extLst>
                <a:ext uri="{FF2B5EF4-FFF2-40B4-BE49-F238E27FC236}">
                  <a16:creationId xmlns:a16="http://schemas.microsoft.com/office/drawing/2014/main" id="{EE7C4995-E84C-26ED-A955-C98D9EF7A036}"/>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5" name="내용 개체 틀 11">
              <a:extLst>
                <a:ext uri="{FF2B5EF4-FFF2-40B4-BE49-F238E27FC236}">
                  <a16:creationId xmlns:a16="http://schemas.microsoft.com/office/drawing/2014/main" id="{DF1A1885-8D52-F479-543D-A45EF781CD63}"/>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pic>
        <p:nvPicPr>
          <p:cNvPr id="8" name="그림 7">
            <a:extLst>
              <a:ext uri="{FF2B5EF4-FFF2-40B4-BE49-F238E27FC236}">
                <a16:creationId xmlns:a16="http://schemas.microsoft.com/office/drawing/2014/main" id="{88E0A21A-1169-8543-0AC1-5C92F08DDDFB}"/>
              </a:ext>
            </a:extLst>
          </p:cNvPr>
          <p:cNvPicPr>
            <a:picLocks noChangeAspect="1"/>
          </p:cNvPicPr>
          <p:nvPr/>
        </p:nvPicPr>
        <p:blipFill>
          <a:blip r:embed="rId2"/>
          <a:stretch>
            <a:fillRect/>
          </a:stretch>
        </p:blipFill>
        <p:spPr>
          <a:xfrm>
            <a:off x="0" y="3710202"/>
            <a:ext cx="12192000" cy="1506682"/>
          </a:xfrm>
          <a:prstGeom prst="rect">
            <a:avLst/>
          </a:prstGeom>
        </p:spPr>
      </p:pic>
    </p:spTree>
    <p:extLst>
      <p:ext uri="{BB962C8B-B14F-4D97-AF65-F5344CB8AC3E}">
        <p14:creationId xmlns:p14="http://schemas.microsoft.com/office/powerpoint/2010/main" val="718143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t>
            </a:r>
            <a:r>
              <a:rPr lang="ko-KR" altLang="en-US" dirty="0"/>
              <a:t>실습</a:t>
            </a:r>
            <a:r>
              <a:rPr lang="en-US" altLang="ko-KR" dirty="0"/>
              <a:t>2] Association Rule(3/5)</a:t>
            </a:r>
            <a:endParaRPr lang="ko-KR" altLang="en-US" dirty="0"/>
          </a:p>
        </p:txBody>
      </p:sp>
      <p:sp>
        <p:nvSpPr>
          <p:cNvPr id="30" name="직사각형 21">
            <a:extLst>
              <a:ext uri="{FF2B5EF4-FFF2-40B4-BE49-F238E27FC236}">
                <a16:creationId xmlns:a16="http://schemas.microsoft.com/office/drawing/2014/main" id="{E8D71381-A678-424B-A210-A0BF696530B3}"/>
              </a:ext>
            </a:extLst>
          </p:cNvPr>
          <p:cNvSpPr>
            <a:spLocks noChangeArrowheads="1"/>
          </p:cNvSpPr>
          <p:nvPr/>
        </p:nvSpPr>
        <p:spPr bwMode="auto">
          <a:xfrm>
            <a:off x="1330864" y="1089027"/>
            <a:ext cx="2162175" cy="338137"/>
          </a:xfrm>
          <a:prstGeom prst="rect">
            <a:avLst/>
          </a:prstGeom>
          <a:solidFill>
            <a:srgbClr val="16419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lnSpc>
                <a:spcPct val="110000"/>
              </a:lnSpc>
              <a:spcBef>
                <a:spcPct val="30000"/>
              </a:spcBef>
              <a:buSzPct val="80000"/>
              <a:buFont typeface="Wingdings" panose="05000000000000000000" pitchFamily="2" charset="2"/>
              <a:buBlip>
                <a:blip r:embed="rId2"/>
              </a:buBlip>
              <a:defRPr kumimoji="1" b="1">
                <a:solidFill>
                  <a:schemeClr val="tx1"/>
                </a:solidFill>
                <a:latin typeface="맑은 고딕" panose="020B0503020000020004" pitchFamily="50" charset="-127"/>
                <a:ea typeface="맑은 고딕" panose="020B0503020000020004" pitchFamily="50" charset="-127"/>
              </a:defRPr>
            </a:lvl1pPr>
            <a:lvl2pPr marL="742950" indent="-285750">
              <a:lnSpc>
                <a:spcPct val="110000"/>
              </a:lnSpc>
              <a:spcBef>
                <a:spcPct val="30000"/>
              </a:spcBef>
              <a:buFont typeface="Wingdings" panose="05000000000000000000" pitchFamily="2" charset="2"/>
              <a:buChar char="§"/>
              <a:defRPr kumimoji="1">
                <a:solidFill>
                  <a:schemeClr val="tx1"/>
                </a:solidFill>
                <a:latin typeface="맑은 고딕" panose="020B0503020000020004" pitchFamily="50" charset="-127"/>
                <a:ea typeface="맑은 고딕" panose="020B0503020000020004" pitchFamily="50" charset="-127"/>
              </a:defRPr>
            </a:lvl2pPr>
            <a:lvl3pPr marL="1143000" indent="-228600">
              <a:lnSpc>
                <a:spcPct val="110000"/>
              </a:lnSpc>
              <a:spcBef>
                <a:spcPct val="30000"/>
              </a:spcBef>
              <a:buFont typeface="맑은 고딕" panose="020B0503020000020004" pitchFamily="50" charset="-127"/>
              <a:buChar char="－"/>
              <a:defRPr kumimoji="1" sz="1600">
                <a:solidFill>
                  <a:schemeClr val="tx1"/>
                </a:solidFill>
                <a:latin typeface="맑은 고딕" panose="020B0503020000020004" pitchFamily="50" charset="-127"/>
                <a:ea typeface="맑은 고딕" panose="020B0503020000020004" pitchFamily="50" charset="-127"/>
              </a:defRPr>
            </a:lvl3pPr>
            <a:lvl4pPr marL="1600200" indent="-228600">
              <a:lnSpc>
                <a:spcPct val="110000"/>
              </a:lnSpc>
              <a:spcBef>
                <a:spcPct val="30000"/>
              </a:spcBef>
              <a:buChar char="•"/>
              <a:defRPr kumimoji="1" sz="14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fontAlgn="base">
              <a:lnSpc>
                <a:spcPct val="100000"/>
              </a:lnSpc>
              <a:spcBef>
                <a:spcPct val="0"/>
              </a:spcBef>
              <a:spcAft>
                <a:spcPct val="0"/>
              </a:spcAft>
              <a:buSzTx/>
              <a:buNone/>
              <a:defRPr/>
            </a:pPr>
            <a:r>
              <a:rPr lang="ko-KR" altLang="en-US" sz="1600" kern="0" dirty="0">
                <a:solidFill>
                  <a:srgbClr val="FFFFFF"/>
                </a:solidFill>
              </a:rPr>
              <a:t>시각화 </a:t>
            </a:r>
            <a:endParaRPr lang="en-US" altLang="ko-KR" sz="1600" kern="0" dirty="0">
              <a:solidFill>
                <a:srgbClr val="FFFFFF"/>
              </a:solidFill>
            </a:endParaRPr>
          </a:p>
        </p:txBody>
      </p:sp>
      <p:sp>
        <p:nvSpPr>
          <p:cNvPr id="31" name="직사각형 18">
            <a:extLst>
              <a:ext uri="{FF2B5EF4-FFF2-40B4-BE49-F238E27FC236}">
                <a16:creationId xmlns:a16="http://schemas.microsoft.com/office/drawing/2014/main" id="{192FEEC2-E5F7-4C77-BEA7-5A46156D7735}"/>
              </a:ext>
            </a:extLst>
          </p:cNvPr>
          <p:cNvSpPr>
            <a:spLocks noChangeArrowheads="1"/>
          </p:cNvSpPr>
          <p:nvPr/>
        </p:nvSpPr>
        <p:spPr bwMode="auto">
          <a:xfrm>
            <a:off x="1302659" y="1515216"/>
            <a:ext cx="402070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110000"/>
              </a:lnSpc>
              <a:spcBef>
                <a:spcPct val="30000"/>
              </a:spcBef>
              <a:buSzPct val="80000"/>
              <a:buFont typeface="Wingdings" pitchFamily="2" charset="2"/>
              <a:buBlip>
                <a:blip r:embed="rId2"/>
              </a:buBlip>
              <a:defRPr kumimoji="1" b="1">
                <a:solidFill>
                  <a:schemeClr val="tx1"/>
                </a:solidFill>
                <a:latin typeface="맑은 고딕" pitchFamily="50" charset="-127"/>
                <a:ea typeface="맑은 고딕" pitchFamily="50" charset="-127"/>
              </a:defRPr>
            </a:lvl1pPr>
            <a:lvl2pPr marL="742950" indent="-285750">
              <a:lnSpc>
                <a:spcPct val="110000"/>
              </a:lnSpc>
              <a:spcBef>
                <a:spcPct val="30000"/>
              </a:spcBef>
              <a:buFont typeface="Wingdings" pitchFamily="2" charset="2"/>
              <a:buChar char="§"/>
              <a:defRPr kumimoji="1">
                <a:solidFill>
                  <a:schemeClr val="tx1"/>
                </a:solidFill>
                <a:latin typeface="맑은 고딕" pitchFamily="50" charset="-127"/>
                <a:ea typeface="맑은 고딕" pitchFamily="50" charset="-127"/>
              </a:defRPr>
            </a:lvl2pPr>
            <a:lvl3pPr marL="1143000" indent="-228600">
              <a:lnSpc>
                <a:spcPct val="110000"/>
              </a:lnSpc>
              <a:spcBef>
                <a:spcPct val="30000"/>
              </a:spcBef>
              <a:buFont typeface="맑은 고딕" pitchFamily="50" charset="-127"/>
              <a:buChar char="－"/>
              <a:defRPr kumimoji="1" sz="1600">
                <a:solidFill>
                  <a:schemeClr val="tx1"/>
                </a:solidFill>
                <a:latin typeface="맑은 고딕" pitchFamily="50" charset="-127"/>
                <a:ea typeface="맑은 고딕" pitchFamily="50" charset="-127"/>
              </a:defRPr>
            </a:lvl3pPr>
            <a:lvl4pPr marL="1600200" indent="-228600">
              <a:lnSpc>
                <a:spcPct val="110000"/>
              </a:lnSpc>
              <a:spcBef>
                <a:spcPct val="30000"/>
              </a:spcBef>
              <a:buChar char="•"/>
              <a:defRPr kumimoji="1" sz="1400">
                <a:solidFill>
                  <a:schemeClr val="tx1"/>
                </a:solidFill>
                <a:latin typeface="맑은 고딕" pitchFamily="50" charset="-127"/>
                <a:ea typeface="맑은 고딕" pitchFamily="50" charset="-127"/>
              </a:defRPr>
            </a:lvl4pPr>
            <a:lvl5pPr marL="2057400" indent="-228600" latinLnBrk="1">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0" fontAlgn="base" latinLnBrk="0" hangingPunct="0">
              <a:spcAft>
                <a:spcPct val="0"/>
              </a:spcAft>
              <a:defRPr/>
            </a:pPr>
            <a:r>
              <a:rPr lang="en-US" altLang="ko-KR" sz="1200" b="0" kern="0" dirty="0" err="1">
                <a:solidFill>
                  <a:srgbClr val="000000"/>
                </a:solidFill>
              </a:rPr>
              <a:t>cust_id</a:t>
            </a:r>
            <a:r>
              <a:rPr lang="en-US" altLang="ko-KR" sz="1200" b="0" kern="0" dirty="0">
                <a:solidFill>
                  <a:srgbClr val="000000"/>
                </a:solidFill>
              </a:rPr>
              <a:t> (double) : </a:t>
            </a:r>
            <a:r>
              <a:rPr lang="ko-KR" altLang="en-US" sz="1200" b="0" kern="0" dirty="0">
                <a:solidFill>
                  <a:srgbClr val="000000"/>
                </a:solidFill>
              </a:rPr>
              <a:t>고객</a:t>
            </a:r>
            <a:r>
              <a:rPr lang="en-US" altLang="ko-KR" sz="1200" b="0" kern="0" dirty="0">
                <a:solidFill>
                  <a:srgbClr val="000000"/>
                </a:solidFill>
              </a:rPr>
              <a:t>id</a:t>
            </a:r>
          </a:p>
          <a:p>
            <a:pPr eaLnBrk="0" fontAlgn="base" latinLnBrk="0" hangingPunct="0">
              <a:spcAft>
                <a:spcPct val="0"/>
              </a:spcAft>
              <a:defRPr/>
            </a:pPr>
            <a:r>
              <a:rPr lang="en-US" altLang="ko-KR" sz="1200" b="0" kern="0" dirty="0">
                <a:solidFill>
                  <a:srgbClr val="000000"/>
                </a:solidFill>
              </a:rPr>
              <a:t>ctg_1 (string): </a:t>
            </a:r>
            <a:r>
              <a:rPr lang="ko-KR" altLang="en-US" sz="1200" b="0" kern="0" dirty="0">
                <a:solidFill>
                  <a:srgbClr val="000000"/>
                </a:solidFill>
              </a:rPr>
              <a:t>카테고리 구분</a:t>
            </a:r>
            <a:r>
              <a:rPr lang="en-US" altLang="ko-KR" sz="1200" b="0" kern="0" dirty="0">
                <a:solidFill>
                  <a:srgbClr val="000000"/>
                </a:solidFill>
              </a:rPr>
              <a:t>1(</a:t>
            </a:r>
            <a:r>
              <a:rPr lang="ko-KR" altLang="en-US" sz="1200" b="0" kern="0" dirty="0" err="1">
                <a:solidFill>
                  <a:srgbClr val="000000"/>
                </a:solidFill>
              </a:rPr>
              <a:t>대카테고리</a:t>
            </a:r>
            <a:r>
              <a:rPr lang="en-US" altLang="ko-KR" sz="1200" b="0" kern="0" dirty="0">
                <a:solidFill>
                  <a:srgbClr val="000000"/>
                </a:solidFill>
              </a:rPr>
              <a:t>)</a:t>
            </a:r>
          </a:p>
          <a:p>
            <a:pPr eaLnBrk="0" fontAlgn="base" latinLnBrk="0" hangingPunct="0">
              <a:spcAft>
                <a:spcPct val="0"/>
              </a:spcAft>
              <a:defRPr/>
            </a:pPr>
            <a:r>
              <a:rPr lang="en-US" altLang="ko-KR" sz="1200" b="0" kern="0" dirty="0">
                <a:solidFill>
                  <a:srgbClr val="000000"/>
                </a:solidFill>
              </a:rPr>
              <a:t>ctg_2 (string) : </a:t>
            </a:r>
            <a:r>
              <a:rPr lang="ko-KR" altLang="en-US" sz="1200" b="0" kern="0" dirty="0">
                <a:solidFill>
                  <a:srgbClr val="000000"/>
                </a:solidFill>
              </a:rPr>
              <a:t>카테고리 구분</a:t>
            </a:r>
            <a:r>
              <a:rPr lang="en-US" altLang="ko-KR" sz="1200" b="0" kern="0" dirty="0">
                <a:solidFill>
                  <a:srgbClr val="000000"/>
                </a:solidFill>
              </a:rPr>
              <a:t>2(</a:t>
            </a:r>
            <a:r>
              <a:rPr lang="ko-KR" altLang="en-US" sz="1200" b="0" kern="0" dirty="0" err="1">
                <a:solidFill>
                  <a:srgbClr val="000000"/>
                </a:solidFill>
              </a:rPr>
              <a:t>중카테고리</a:t>
            </a:r>
            <a:r>
              <a:rPr lang="en-US" altLang="ko-KR" sz="1200" b="0" kern="0" dirty="0">
                <a:solidFill>
                  <a:srgbClr val="000000"/>
                </a:solidFill>
              </a:rPr>
              <a:t>)</a:t>
            </a:r>
          </a:p>
        </p:txBody>
      </p:sp>
      <p:sp>
        <p:nvSpPr>
          <p:cNvPr id="32" name="직사각형 21">
            <a:extLst>
              <a:ext uri="{FF2B5EF4-FFF2-40B4-BE49-F238E27FC236}">
                <a16:creationId xmlns:a16="http://schemas.microsoft.com/office/drawing/2014/main" id="{E8D71381-A678-424B-A210-A0BF696530B3}"/>
              </a:ext>
            </a:extLst>
          </p:cNvPr>
          <p:cNvSpPr>
            <a:spLocks noChangeArrowheads="1"/>
          </p:cNvSpPr>
          <p:nvPr/>
        </p:nvSpPr>
        <p:spPr bwMode="auto">
          <a:xfrm>
            <a:off x="5087889" y="1089027"/>
            <a:ext cx="2592287" cy="338137"/>
          </a:xfrm>
          <a:prstGeom prst="rect">
            <a:avLst/>
          </a:prstGeom>
          <a:solidFill>
            <a:srgbClr val="16419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lnSpc>
                <a:spcPct val="110000"/>
              </a:lnSpc>
              <a:spcBef>
                <a:spcPct val="30000"/>
              </a:spcBef>
              <a:buSzPct val="80000"/>
              <a:buFont typeface="Wingdings" panose="05000000000000000000" pitchFamily="2" charset="2"/>
              <a:buBlip>
                <a:blip r:embed="rId2"/>
              </a:buBlip>
              <a:defRPr kumimoji="1" b="1">
                <a:solidFill>
                  <a:schemeClr val="tx1"/>
                </a:solidFill>
                <a:latin typeface="맑은 고딕" panose="020B0503020000020004" pitchFamily="50" charset="-127"/>
                <a:ea typeface="맑은 고딕" panose="020B0503020000020004" pitchFamily="50" charset="-127"/>
              </a:defRPr>
            </a:lvl1pPr>
            <a:lvl2pPr marL="742950" indent="-285750">
              <a:lnSpc>
                <a:spcPct val="110000"/>
              </a:lnSpc>
              <a:spcBef>
                <a:spcPct val="30000"/>
              </a:spcBef>
              <a:buFont typeface="Wingdings" panose="05000000000000000000" pitchFamily="2" charset="2"/>
              <a:buChar char="§"/>
              <a:defRPr kumimoji="1">
                <a:solidFill>
                  <a:schemeClr val="tx1"/>
                </a:solidFill>
                <a:latin typeface="맑은 고딕" panose="020B0503020000020004" pitchFamily="50" charset="-127"/>
                <a:ea typeface="맑은 고딕" panose="020B0503020000020004" pitchFamily="50" charset="-127"/>
              </a:defRPr>
            </a:lvl2pPr>
            <a:lvl3pPr marL="1143000" indent="-228600">
              <a:lnSpc>
                <a:spcPct val="110000"/>
              </a:lnSpc>
              <a:spcBef>
                <a:spcPct val="30000"/>
              </a:spcBef>
              <a:buFont typeface="맑은 고딕" panose="020B0503020000020004" pitchFamily="50" charset="-127"/>
              <a:buChar char="－"/>
              <a:defRPr kumimoji="1" sz="1600">
                <a:solidFill>
                  <a:schemeClr val="tx1"/>
                </a:solidFill>
                <a:latin typeface="맑은 고딕" panose="020B0503020000020004" pitchFamily="50" charset="-127"/>
                <a:ea typeface="맑은 고딕" panose="020B0503020000020004" pitchFamily="50" charset="-127"/>
              </a:defRPr>
            </a:lvl3pPr>
            <a:lvl4pPr marL="1600200" indent="-228600">
              <a:lnSpc>
                <a:spcPct val="110000"/>
              </a:lnSpc>
              <a:spcBef>
                <a:spcPct val="30000"/>
              </a:spcBef>
              <a:buChar char="•"/>
              <a:defRPr kumimoji="1" sz="14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fontAlgn="base">
              <a:lnSpc>
                <a:spcPct val="100000"/>
              </a:lnSpc>
              <a:spcBef>
                <a:spcPct val="0"/>
              </a:spcBef>
              <a:spcAft>
                <a:spcPct val="0"/>
              </a:spcAft>
              <a:buSzTx/>
              <a:buNone/>
              <a:defRPr/>
            </a:pPr>
            <a:r>
              <a:rPr lang="en-US" altLang="ko-KR" sz="1600" kern="0" dirty="0">
                <a:solidFill>
                  <a:srgbClr val="FFFFFF"/>
                </a:solidFill>
              </a:rPr>
              <a:t>Analytics Process &amp; Hint</a:t>
            </a:r>
          </a:p>
        </p:txBody>
      </p:sp>
      <p:sp>
        <p:nvSpPr>
          <p:cNvPr id="33" name="직사각형 18">
            <a:extLst>
              <a:ext uri="{FF2B5EF4-FFF2-40B4-BE49-F238E27FC236}">
                <a16:creationId xmlns:a16="http://schemas.microsoft.com/office/drawing/2014/main" id="{192FEEC2-E5F7-4C77-BEA7-5A46156D7735}"/>
              </a:ext>
            </a:extLst>
          </p:cNvPr>
          <p:cNvSpPr>
            <a:spLocks noChangeArrowheads="1"/>
          </p:cNvSpPr>
          <p:nvPr/>
        </p:nvSpPr>
        <p:spPr bwMode="auto">
          <a:xfrm>
            <a:off x="5087887" y="1522839"/>
            <a:ext cx="6182863" cy="275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110000"/>
              </a:lnSpc>
              <a:spcBef>
                <a:spcPct val="30000"/>
              </a:spcBef>
              <a:buSzPct val="80000"/>
              <a:buFont typeface="Wingdings" pitchFamily="2" charset="2"/>
              <a:buBlip>
                <a:blip r:embed="rId2"/>
              </a:buBlip>
              <a:defRPr kumimoji="1" b="1">
                <a:solidFill>
                  <a:schemeClr val="tx1"/>
                </a:solidFill>
                <a:latin typeface="맑은 고딕" pitchFamily="50" charset="-127"/>
                <a:ea typeface="맑은 고딕" pitchFamily="50" charset="-127"/>
              </a:defRPr>
            </a:lvl1pPr>
            <a:lvl2pPr marL="742950" indent="-285750">
              <a:lnSpc>
                <a:spcPct val="110000"/>
              </a:lnSpc>
              <a:spcBef>
                <a:spcPct val="30000"/>
              </a:spcBef>
              <a:buFont typeface="Wingdings" pitchFamily="2" charset="2"/>
              <a:buChar char="§"/>
              <a:defRPr kumimoji="1">
                <a:solidFill>
                  <a:schemeClr val="tx1"/>
                </a:solidFill>
                <a:latin typeface="맑은 고딕" pitchFamily="50" charset="-127"/>
                <a:ea typeface="맑은 고딕" pitchFamily="50" charset="-127"/>
              </a:defRPr>
            </a:lvl2pPr>
            <a:lvl3pPr marL="1143000" indent="-228600">
              <a:lnSpc>
                <a:spcPct val="110000"/>
              </a:lnSpc>
              <a:spcBef>
                <a:spcPct val="30000"/>
              </a:spcBef>
              <a:buFont typeface="맑은 고딕" pitchFamily="50" charset="-127"/>
              <a:buChar char="－"/>
              <a:defRPr kumimoji="1" sz="1600">
                <a:solidFill>
                  <a:schemeClr val="tx1"/>
                </a:solidFill>
                <a:latin typeface="맑은 고딕" pitchFamily="50" charset="-127"/>
                <a:ea typeface="맑은 고딕" pitchFamily="50" charset="-127"/>
              </a:defRPr>
            </a:lvl3pPr>
            <a:lvl4pPr marL="1600200" indent="-228600">
              <a:lnSpc>
                <a:spcPct val="110000"/>
              </a:lnSpc>
              <a:spcBef>
                <a:spcPct val="30000"/>
              </a:spcBef>
              <a:buChar char="•"/>
              <a:defRPr kumimoji="1" sz="1400">
                <a:solidFill>
                  <a:schemeClr val="tx1"/>
                </a:solidFill>
                <a:latin typeface="맑은 고딕" pitchFamily="50" charset="-127"/>
                <a:ea typeface="맑은 고딕" pitchFamily="50" charset="-127"/>
              </a:defRPr>
            </a:lvl4pPr>
            <a:lvl5pPr marL="2057400" indent="-228600" latinLnBrk="1">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just" eaLnBrk="0" fontAlgn="base" latinLnBrk="0" hangingPunct="0">
              <a:spcAft>
                <a:spcPct val="0"/>
              </a:spcAft>
              <a:defRPr/>
            </a:pPr>
            <a:r>
              <a:rPr lang="ko-KR" altLang="en-US" sz="1200" b="0" kern="0" dirty="0">
                <a:solidFill>
                  <a:srgbClr val="000000"/>
                </a:solidFill>
              </a:rPr>
              <a:t>전체 데이터는 같은 기간 내의 구매기록이며</a:t>
            </a:r>
            <a:r>
              <a:rPr lang="en-US" altLang="ko-KR" sz="1200" b="0" kern="0" dirty="0">
                <a:solidFill>
                  <a:srgbClr val="000000"/>
                </a:solidFill>
              </a:rPr>
              <a:t>, </a:t>
            </a:r>
            <a:r>
              <a:rPr lang="ko-KR" altLang="en-US" sz="1200" b="0" kern="0" dirty="0">
                <a:solidFill>
                  <a:srgbClr val="000000"/>
                </a:solidFill>
              </a:rPr>
              <a:t>기간 내 동일고객의 동일 상품에 대한 중복 구매는 의미가 없다</a:t>
            </a:r>
            <a:r>
              <a:rPr lang="en-US" altLang="ko-KR" sz="1200" b="0" kern="0" dirty="0">
                <a:solidFill>
                  <a:srgbClr val="000000"/>
                </a:solidFill>
              </a:rPr>
              <a:t>.</a:t>
            </a:r>
          </a:p>
          <a:p>
            <a:pPr lvl="1" algn="just" eaLnBrk="0" fontAlgn="base" latinLnBrk="0" hangingPunct="0">
              <a:spcAft>
                <a:spcPct val="0"/>
              </a:spcAft>
              <a:defRPr/>
            </a:pPr>
            <a:r>
              <a:rPr lang="en-US" altLang="ko-KR" sz="1200" kern="0" dirty="0">
                <a:solidFill>
                  <a:srgbClr val="000000"/>
                </a:solidFill>
              </a:rPr>
              <a:t>      Distinct: </a:t>
            </a:r>
            <a:r>
              <a:rPr lang="ko-KR" altLang="en-US" sz="1200" kern="0" dirty="0">
                <a:solidFill>
                  <a:srgbClr val="000000"/>
                </a:solidFill>
              </a:rPr>
              <a:t>고객별 동일 상품 중복 구매 제거</a:t>
            </a:r>
            <a:endParaRPr lang="en-US" altLang="ko-KR" sz="1200" kern="0" dirty="0">
              <a:solidFill>
                <a:srgbClr val="000000"/>
              </a:solidFill>
            </a:endParaRPr>
          </a:p>
          <a:p>
            <a:pPr algn="just" eaLnBrk="0" fontAlgn="base" latinLnBrk="0" hangingPunct="0">
              <a:spcAft>
                <a:spcPct val="0"/>
              </a:spcAft>
              <a:defRPr/>
            </a:pPr>
            <a:r>
              <a:rPr lang="ko-KR" altLang="en-US" sz="1200" b="0" kern="0" dirty="0">
                <a:solidFill>
                  <a:srgbClr val="000000"/>
                </a:solidFill>
              </a:rPr>
              <a:t>연관 분석은 동일 고객이 </a:t>
            </a:r>
            <a:r>
              <a:rPr lang="en-US" altLang="ko-KR" sz="1200" b="0" kern="0" dirty="0">
                <a:solidFill>
                  <a:srgbClr val="000000"/>
                </a:solidFill>
              </a:rPr>
              <a:t>2</a:t>
            </a:r>
            <a:r>
              <a:rPr lang="ko-KR" altLang="en-US" sz="1200" b="0" kern="0" dirty="0">
                <a:solidFill>
                  <a:srgbClr val="000000"/>
                </a:solidFill>
              </a:rPr>
              <a:t>개 이상의 상품을 구매했을 때</a:t>
            </a:r>
            <a:r>
              <a:rPr lang="en-US" altLang="ko-KR" sz="1200" b="0" kern="0" dirty="0">
                <a:solidFill>
                  <a:srgbClr val="000000"/>
                </a:solidFill>
              </a:rPr>
              <a:t>, </a:t>
            </a:r>
            <a:r>
              <a:rPr lang="ko-KR" altLang="en-US" sz="1200" b="0" kern="0" dirty="0">
                <a:solidFill>
                  <a:srgbClr val="000000"/>
                </a:solidFill>
              </a:rPr>
              <a:t>규칙을</a:t>
            </a:r>
            <a:r>
              <a:rPr lang="en-US" altLang="ko-KR" sz="1200" b="0" kern="0" dirty="0">
                <a:solidFill>
                  <a:srgbClr val="000000"/>
                </a:solidFill>
              </a:rPr>
              <a:t> </a:t>
            </a:r>
            <a:r>
              <a:rPr lang="ko-KR" altLang="en-US" sz="1200" b="0" kern="0" dirty="0">
                <a:solidFill>
                  <a:srgbClr val="000000"/>
                </a:solidFill>
              </a:rPr>
              <a:t>찾을 수 있기 때문에</a:t>
            </a:r>
            <a:r>
              <a:rPr lang="en-US" altLang="ko-KR" sz="1200" b="0" kern="0" dirty="0">
                <a:solidFill>
                  <a:srgbClr val="000000"/>
                </a:solidFill>
              </a:rPr>
              <a:t>, 1</a:t>
            </a:r>
            <a:r>
              <a:rPr lang="ko-KR" altLang="en-US" sz="1200" b="0" kern="0" dirty="0">
                <a:solidFill>
                  <a:srgbClr val="000000"/>
                </a:solidFill>
              </a:rPr>
              <a:t>개의 상품만 구매한 고객은 분석대상에서 제외하도록 한다</a:t>
            </a:r>
            <a:r>
              <a:rPr lang="en-US" altLang="ko-KR" sz="1200" b="0" kern="0" dirty="0">
                <a:solidFill>
                  <a:srgbClr val="000000"/>
                </a:solidFill>
              </a:rPr>
              <a:t>. </a:t>
            </a:r>
          </a:p>
          <a:p>
            <a:pPr lvl="1" algn="just" eaLnBrk="0" fontAlgn="base" latinLnBrk="0" hangingPunct="0">
              <a:spcAft>
                <a:spcPct val="0"/>
              </a:spcAft>
              <a:defRPr/>
            </a:pPr>
            <a:r>
              <a:rPr lang="en-US" altLang="ko-KR" sz="1200" kern="0" dirty="0">
                <a:solidFill>
                  <a:srgbClr val="000000"/>
                </a:solidFill>
              </a:rPr>
              <a:t>      Statistic Summary, Filter, Join</a:t>
            </a:r>
          </a:p>
          <a:p>
            <a:pPr algn="just" eaLnBrk="0" fontAlgn="base" latinLnBrk="0" hangingPunct="0">
              <a:spcAft>
                <a:spcPct val="0"/>
              </a:spcAft>
              <a:defRPr/>
            </a:pPr>
            <a:r>
              <a:rPr lang="ko-KR" altLang="en-US" sz="1200" b="0" kern="0" dirty="0">
                <a:solidFill>
                  <a:srgbClr val="000000"/>
                </a:solidFill>
              </a:rPr>
              <a:t>연관 분석에서 의미 있는 결과만 얻기 위해</a:t>
            </a:r>
            <a:r>
              <a:rPr lang="en-US" altLang="ko-KR" sz="1200" b="0" kern="0" dirty="0">
                <a:solidFill>
                  <a:srgbClr val="000000"/>
                </a:solidFill>
              </a:rPr>
              <a:t>, </a:t>
            </a:r>
            <a:r>
              <a:rPr lang="ko-KR" altLang="en-US" sz="1200" b="0" kern="0" dirty="0">
                <a:solidFill>
                  <a:srgbClr val="000000"/>
                </a:solidFill>
              </a:rPr>
              <a:t>지지도와 신뢰도는 각각 </a:t>
            </a:r>
            <a:r>
              <a:rPr lang="en-US" altLang="ko-KR" sz="1200" b="0" kern="0" dirty="0">
                <a:solidFill>
                  <a:srgbClr val="000000"/>
                </a:solidFill>
              </a:rPr>
              <a:t>0.01</a:t>
            </a:r>
            <a:r>
              <a:rPr lang="ko-KR" altLang="en-US" sz="1200" b="0" kern="0" dirty="0">
                <a:solidFill>
                  <a:srgbClr val="000000"/>
                </a:solidFill>
              </a:rPr>
              <a:t>로 한다</a:t>
            </a:r>
            <a:r>
              <a:rPr lang="en-US" altLang="ko-KR" sz="1200" b="0" kern="0" dirty="0">
                <a:solidFill>
                  <a:srgbClr val="000000"/>
                </a:solidFill>
              </a:rPr>
              <a:t>.</a:t>
            </a:r>
          </a:p>
          <a:p>
            <a:pPr lvl="1" algn="just" eaLnBrk="0" fontAlgn="base" latinLnBrk="0" hangingPunct="0">
              <a:spcAft>
                <a:spcPct val="0"/>
              </a:spcAft>
              <a:defRPr/>
            </a:pPr>
            <a:r>
              <a:rPr lang="en-US" altLang="ko-KR" sz="1200" kern="0" dirty="0">
                <a:solidFill>
                  <a:srgbClr val="000000"/>
                </a:solidFill>
              </a:rPr>
              <a:t>      Association Rule</a:t>
            </a:r>
          </a:p>
          <a:p>
            <a:pPr algn="just" eaLnBrk="0" fontAlgn="base" latinLnBrk="0" hangingPunct="0">
              <a:spcAft>
                <a:spcPct val="0"/>
              </a:spcAft>
              <a:defRPr/>
            </a:pPr>
            <a:r>
              <a:rPr lang="en-US" altLang="ko-KR" sz="1200" b="0" kern="0" dirty="0">
                <a:solidFill>
                  <a:srgbClr val="000000"/>
                </a:solidFill>
              </a:rPr>
              <a:t>Association Rule </a:t>
            </a:r>
            <a:r>
              <a:rPr lang="ko-KR" altLang="en-US" sz="1200" b="0" kern="0" dirty="0">
                <a:solidFill>
                  <a:srgbClr val="000000"/>
                </a:solidFill>
              </a:rPr>
              <a:t>함수의 </a:t>
            </a:r>
            <a:r>
              <a:rPr lang="en-US" altLang="ko-KR" sz="1200" b="0" kern="0" dirty="0">
                <a:solidFill>
                  <a:srgbClr val="000000"/>
                </a:solidFill>
              </a:rPr>
              <a:t>Output </a:t>
            </a:r>
            <a:r>
              <a:rPr lang="ko-KR" altLang="en-US" sz="1200" b="0" kern="0" dirty="0">
                <a:solidFill>
                  <a:srgbClr val="000000"/>
                </a:solidFill>
              </a:rPr>
              <a:t>중 일부를 선택하여 </a:t>
            </a:r>
            <a:r>
              <a:rPr lang="en-US" altLang="ko-KR" sz="1200" b="0" kern="0" dirty="0">
                <a:solidFill>
                  <a:srgbClr val="000000"/>
                </a:solidFill>
              </a:rPr>
              <a:t>Visualization </a:t>
            </a:r>
            <a:r>
              <a:rPr lang="ko-KR" altLang="en-US" sz="1200" b="0" kern="0" dirty="0">
                <a:solidFill>
                  <a:srgbClr val="000000"/>
                </a:solidFill>
              </a:rPr>
              <a:t>할 수 있다</a:t>
            </a:r>
            <a:r>
              <a:rPr lang="en-US" altLang="ko-KR" sz="1200" b="0" kern="0" dirty="0">
                <a:solidFill>
                  <a:srgbClr val="000000"/>
                </a:solidFill>
              </a:rPr>
              <a:t>.</a:t>
            </a:r>
          </a:p>
          <a:p>
            <a:pPr lvl="1" algn="just" eaLnBrk="0" fontAlgn="base" latinLnBrk="0" hangingPunct="0">
              <a:spcAft>
                <a:spcPct val="0"/>
              </a:spcAft>
              <a:defRPr/>
            </a:pPr>
            <a:r>
              <a:rPr lang="en-US" altLang="ko-KR" sz="1200" kern="0" dirty="0">
                <a:solidFill>
                  <a:srgbClr val="000000"/>
                </a:solidFill>
              </a:rPr>
              <a:t>      Query Executor (+Network Chart) : </a:t>
            </a:r>
            <a:r>
              <a:rPr lang="ko-KR" altLang="en-US" sz="1200" kern="0" dirty="0">
                <a:solidFill>
                  <a:srgbClr val="000000"/>
                </a:solidFill>
              </a:rPr>
              <a:t>하단 </a:t>
            </a:r>
            <a:r>
              <a:rPr lang="en-US" altLang="ko-KR" sz="1200" kern="0" dirty="0">
                <a:solidFill>
                  <a:srgbClr val="000000"/>
                </a:solidFill>
              </a:rPr>
              <a:t>Query </a:t>
            </a:r>
            <a:r>
              <a:rPr lang="ko-KR" altLang="en-US" sz="1200" kern="0" dirty="0">
                <a:solidFill>
                  <a:srgbClr val="000000"/>
                </a:solidFill>
              </a:rPr>
              <a:t>및 좌측 </a:t>
            </a:r>
            <a:r>
              <a:rPr lang="en-US" altLang="ko-KR" sz="1200" kern="0" dirty="0">
                <a:solidFill>
                  <a:srgbClr val="000000"/>
                </a:solidFill>
              </a:rPr>
              <a:t>Setting </a:t>
            </a:r>
            <a:r>
              <a:rPr lang="ko-KR" altLang="en-US" sz="1200" kern="0" dirty="0">
                <a:solidFill>
                  <a:srgbClr val="000000"/>
                </a:solidFill>
              </a:rPr>
              <a:t>참조</a:t>
            </a:r>
            <a:endParaRPr lang="en-US" altLang="ko-KR" sz="1200" kern="0" dirty="0">
              <a:solidFill>
                <a:srgbClr val="000000"/>
              </a:solidFill>
            </a:endParaRPr>
          </a:p>
          <a:p>
            <a:pPr algn="just" eaLnBrk="0" fontAlgn="base" latinLnBrk="0" hangingPunct="0">
              <a:spcAft>
                <a:spcPct val="0"/>
              </a:spcAft>
              <a:defRPr/>
            </a:pPr>
            <a:endParaRPr lang="en-US" altLang="ko-KR" sz="1200" b="0" kern="0" dirty="0">
              <a:solidFill>
                <a:srgbClr val="000000"/>
              </a:solidFill>
            </a:endParaRPr>
          </a:p>
        </p:txBody>
      </p:sp>
      <p:sp>
        <p:nvSpPr>
          <p:cNvPr id="34" name="직사각형 21">
            <a:extLst>
              <a:ext uri="{FF2B5EF4-FFF2-40B4-BE49-F238E27FC236}">
                <a16:creationId xmlns:a16="http://schemas.microsoft.com/office/drawing/2014/main" id="{E8D71381-A678-424B-A210-A0BF696530B3}"/>
              </a:ext>
            </a:extLst>
          </p:cNvPr>
          <p:cNvSpPr>
            <a:spLocks noChangeArrowheads="1"/>
          </p:cNvSpPr>
          <p:nvPr/>
        </p:nvSpPr>
        <p:spPr bwMode="auto">
          <a:xfrm>
            <a:off x="1225242" y="6295220"/>
            <a:ext cx="9731298" cy="338137"/>
          </a:xfrm>
          <a:prstGeom prst="rect">
            <a:avLst/>
          </a:prstGeom>
          <a:solidFill>
            <a:srgbClr val="00B0F0"/>
          </a:solidFill>
          <a:ln>
            <a:noFill/>
          </a:ln>
        </p:spPr>
        <p:txBody>
          <a:bodyPr wrap="none"/>
          <a:lstStyle>
            <a:lvl1pPr>
              <a:lnSpc>
                <a:spcPct val="110000"/>
              </a:lnSpc>
              <a:spcBef>
                <a:spcPct val="30000"/>
              </a:spcBef>
              <a:buSzPct val="80000"/>
              <a:buFont typeface="Wingdings" panose="05000000000000000000" pitchFamily="2" charset="2"/>
              <a:buBlip>
                <a:blip r:embed="rId2"/>
              </a:buBlip>
              <a:defRPr kumimoji="1" b="1">
                <a:solidFill>
                  <a:schemeClr val="tx1"/>
                </a:solidFill>
                <a:latin typeface="맑은 고딕" panose="020B0503020000020004" pitchFamily="50" charset="-127"/>
                <a:ea typeface="맑은 고딕" panose="020B0503020000020004" pitchFamily="50" charset="-127"/>
              </a:defRPr>
            </a:lvl1pPr>
            <a:lvl2pPr marL="742950" indent="-285750">
              <a:lnSpc>
                <a:spcPct val="110000"/>
              </a:lnSpc>
              <a:spcBef>
                <a:spcPct val="30000"/>
              </a:spcBef>
              <a:buFont typeface="Wingdings" panose="05000000000000000000" pitchFamily="2" charset="2"/>
              <a:buChar char="§"/>
              <a:defRPr kumimoji="1">
                <a:solidFill>
                  <a:schemeClr val="tx1"/>
                </a:solidFill>
                <a:latin typeface="맑은 고딕" panose="020B0503020000020004" pitchFamily="50" charset="-127"/>
                <a:ea typeface="맑은 고딕" panose="020B0503020000020004" pitchFamily="50" charset="-127"/>
              </a:defRPr>
            </a:lvl2pPr>
            <a:lvl3pPr marL="1143000" indent="-228600">
              <a:lnSpc>
                <a:spcPct val="110000"/>
              </a:lnSpc>
              <a:spcBef>
                <a:spcPct val="30000"/>
              </a:spcBef>
              <a:buFont typeface="맑은 고딕" panose="020B0503020000020004" pitchFamily="50" charset="-127"/>
              <a:buChar char="－"/>
              <a:defRPr kumimoji="1" sz="1600">
                <a:solidFill>
                  <a:schemeClr val="tx1"/>
                </a:solidFill>
                <a:latin typeface="맑은 고딕" panose="020B0503020000020004" pitchFamily="50" charset="-127"/>
                <a:ea typeface="맑은 고딕" panose="020B0503020000020004" pitchFamily="50" charset="-127"/>
              </a:defRPr>
            </a:lvl3pPr>
            <a:lvl4pPr marL="1600200" indent="-228600">
              <a:lnSpc>
                <a:spcPct val="110000"/>
              </a:lnSpc>
              <a:spcBef>
                <a:spcPct val="30000"/>
              </a:spcBef>
              <a:buChar char="•"/>
              <a:defRPr kumimoji="1" sz="14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algn="ctr" fontAlgn="base">
              <a:lnSpc>
                <a:spcPct val="100000"/>
              </a:lnSpc>
              <a:spcBef>
                <a:spcPct val="0"/>
              </a:spcBef>
              <a:spcAft>
                <a:spcPct val="0"/>
              </a:spcAft>
              <a:buSzTx/>
              <a:buNone/>
              <a:defRPr/>
            </a:pPr>
            <a:r>
              <a:rPr lang="ko-KR" altLang="en-US" sz="1600" kern="0" dirty="0">
                <a:solidFill>
                  <a:srgbClr val="FFFFFF"/>
                </a:solidFill>
              </a:rPr>
              <a:t>제품 구매 간의 연관 규칙을 찾아낸다</a:t>
            </a:r>
            <a:r>
              <a:rPr lang="en-US" altLang="ko-KR" sz="1600" kern="0" dirty="0">
                <a:solidFill>
                  <a:srgbClr val="FFFFFF"/>
                </a:solidFill>
              </a:rPr>
              <a:t>. </a:t>
            </a:r>
            <a:r>
              <a:rPr lang="ko-KR" altLang="en-US" sz="1600" kern="0" dirty="0">
                <a:solidFill>
                  <a:srgbClr val="FFFFFF"/>
                </a:solidFill>
              </a:rPr>
              <a:t>가장 높은 </a:t>
            </a:r>
            <a:r>
              <a:rPr lang="ko-KR" altLang="en-US" sz="1600" kern="0" dirty="0" err="1">
                <a:solidFill>
                  <a:srgbClr val="FFFFFF"/>
                </a:solidFill>
              </a:rPr>
              <a:t>향상도를</a:t>
            </a:r>
            <a:r>
              <a:rPr lang="ko-KR" altLang="en-US" sz="1600" kern="0" dirty="0">
                <a:solidFill>
                  <a:srgbClr val="FFFFFF"/>
                </a:solidFill>
              </a:rPr>
              <a:t> 가진 규칙은 무엇인가</a:t>
            </a:r>
            <a:r>
              <a:rPr lang="en-US" altLang="ko-KR" sz="1600" kern="0" dirty="0">
                <a:solidFill>
                  <a:srgbClr val="FFFFFF"/>
                </a:solidFill>
              </a:rPr>
              <a:t>?</a:t>
            </a:r>
            <a:r>
              <a:rPr lang="ko-KR" altLang="en-US" sz="1600" kern="0" dirty="0">
                <a:solidFill>
                  <a:srgbClr val="FFFFFF"/>
                </a:solidFill>
              </a:rPr>
              <a:t> </a:t>
            </a:r>
            <a:endParaRPr lang="en-US" altLang="ko-KR" sz="1600" kern="0" dirty="0">
              <a:solidFill>
                <a:srgbClr val="FFFFFF"/>
              </a:solidFill>
            </a:endParaRPr>
          </a:p>
        </p:txBody>
      </p:sp>
      <p:sp>
        <p:nvSpPr>
          <p:cNvPr id="35" name="모서리가 둥근 직사각형 34"/>
          <p:cNvSpPr/>
          <p:nvPr/>
        </p:nvSpPr>
        <p:spPr>
          <a:xfrm>
            <a:off x="5483932" y="1999756"/>
            <a:ext cx="720080" cy="224248"/>
          </a:xfrm>
          <a:prstGeom prst="roundRect">
            <a:avLst/>
          </a:prstGeom>
          <a:solidFill>
            <a:srgbClr val="00B0F0"/>
          </a:solidFill>
          <a:ln w="25400" cap="flat" cmpd="sng" algn="ctr">
            <a:noFill/>
            <a:prstDash val="solid"/>
          </a:ln>
          <a:effectLst/>
        </p:spPr>
        <p:txBody>
          <a:bodyPr wrap="none" rtlCol="0" anchor="ctr"/>
          <a:lstStyle/>
          <a:p>
            <a:pPr algn="ctr" eaLnBrk="0" fontAlgn="base" latinLnBrk="0" hangingPunct="0">
              <a:spcBef>
                <a:spcPct val="0"/>
              </a:spcBef>
              <a:spcAft>
                <a:spcPct val="0"/>
              </a:spcAft>
              <a:defRPr/>
            </a:pPr>
            <a:r>
              <a:rPr kumimoji="1" lang="en-US" altLang="ko-KR" sz="1200" b="1" kern="0" dirty="0">
                <a:solidFill>
                  <a:srgbClr val="FFFFFF"/>
                </a:solidFill>
                <a:latin typeface="나눔고딕"/>
                <a:ea typeface="나눔고딕"/>
              </a:rPr>
              <a:t>HINT</a:t>
            </a:r>
            <a:endParaRPr kumimoji="1" lang="ko-KR" altLang="en-US" sz="1200" b="1" kern="0" dirty="0">
              <a:solidFill>
                <a:srgbClr val="FFFFFF"/>
              </a:solidFill>
              <a:latin typeface="나눔고딕"/>
              <a:ea typeface="나눔고딕"/>
            </a:endParaRPr>
          </a:p>
        </p:txBody>
      </p:sp>
      <p:sp>
        <p:nvSpPr>
          <p:cNvPr id="36" name="모서리가 둥근 직사각형 35"/>
          <p:cNvSpPr/>
          <p:nvPr/>
        </p:nvSpPr>
        <p:spPr>
          <a:xfrm>
            <a:off x="5494167" y="2721234"/>
            <a:ext cx="720080" cy="224248"/>
          </a:xfrm>
          <a:prstGeom prst="roundRect">
            <a:avLst/>
          </a:prstGeom>
          <a:solidFill>
            <a:srgbClr val="00B0F0"/>
          </a:solidFill>
          <a:ln w="25400" cap="flat" cmpd="sng" algn="ctr">
            <a:noFill/>
            <a:prstDash val="solid"/>
          </a:ln>
          <a:effectLst/>
        </p:spPr>
        <p:txBody>
          <a:bodyPr wrap="none" rtlCol="0" anchor="ctr"/>
          <a:lstStyle/>
          <a:p>
            <a:pPr algn="ctr" eaLnBrk="0" fontAlgn="base" latinLnBrk="0" hangingPunct="0">
              <a:spcBef>
                <a:spcPct val="0"/>
              </a:spcBef>
              <a:spcAft>
                <a:spcPct val="0"/>
              </a:spcAft>
              <a:defRPr/>
            </a:pPr>
            <a:r>
              <a:rPr kumimoji="1" lang="en-US" altLang="ko-KR" sz="1200" b="1" kern="0" dirty="0">
                <a:solidFill>
                  <a:srgbClr val="FFFFFF"/>
                </a:solidFill>
                <a:latin typeface="나눔고딕"/>
                <a:ea typeface="나눔고딕"/>
              </a:rPr>
              <a:t>HINT</a:t>
            </a:r>
            <a:endParaRPr kumimoji="1" lang="ko-KR" altLang="en-US" sz="1200" b="1" kern="0" dirty="0">
              <a:solidFill>
                <a:srgbClr val="FFFFFF"/>
              </a:solidFill>
              <a:latin typeface="나눔고딕"/>
              <a:ea typeface="나눔고딕"/>
            </a:endParaRPr>
          </a:p>
        </p:txBody>
      </p:sp>
      <p:sp>
        <p:nvSpPr>
          <p:cNvPr id="37" name="모서리가 둥근 직사각형 36"/>
          <p:cNvSpPr/>
          <p:nvPr/>
        </p:nvSpPr>
        <p:spPr>
          <a:xfrm>
            <a:off x="5483932" y="3244255"/>
            <a:ext cx="720080" cy="224248"/>
          </a:xfrm>
          <a:prstGeom prst="roundRect">
            <a:avLst/>
          </a:prstGeom>
          <a:solidFill>
            <a:srgbClr val="00B0F0"/>
          </a:solidFill>
          <a:ln w="25400" cap="flat" cmpd="sng" algn="ctr">
            <a:noFill/>
            <a:prstDash val="solid"/>
          </a:ln>
          <a:effectLst/>
        </p:spPr>
        <p:txBody>
          <a:bodyPr wrap="none" rtlCol="0" anchor="ctr"/>
          <a:lstStyle/>
          <a:p>
            <a:pPr algn="ctr" eaLnBrk="0" fontAlgn="base" latinLnBrk="0" hangingPunct="0">
              <a:spcBef>
                <a:spcPct val="0"/>
              </a:spcBef>
              <a:spcAft>
                <a:spcPct val="0"/>
              </a:spcAft>
              <a:defRPr/>
            </a:pPr>
            <a:r>
              <a:rPr kumimoji="1" lang="en-US" altLang="ko-KR" sz="1200" b="1" kern="0" dirty="0">
                <a:solidFill>
                  <a:srgbClr val="FFFFFF"/>
                </a:solidFill>
                <a:latin typeface="나눔고딕"/>
                <a:ea typeface="나눔고딕"/>
              </a:rPr>
              <a:t>HINT</a:t>
            </a:r>
            <a:endParaRPr kumimoji="1" lang="ko-KR" altLang="en-US" sz="1200" b="1" kern="0" dirty="0">
              <a:solidFill>
                <a:srgbClr val="FFFFFF"/>
              </a:solidFill>
              <a:latin typeface="나눔고딕"/>
              <a:ea typeface="나눔고딕"/>
            </a:endParaRPr>
          </a:p>
        </p:txBody>
      </p:sp>
      <p:sp>
        <p:nvSpPr>
          <p:cNvPr id="38" name="모서리가 둥근 직사각형 37"/>
          <p:cNvSpPr/>
          <p:nvPr/>
        </p:nvSpPr>
        <p:spPr>
          <a:xfrm>
            <a:off x="5483932" y="3757004"/>
            <a:ext cx="720080" cy="224248"/>
          </a:xfrm>
          <a:prstGeom prst="roundRect">
            <a:avLst/>
          </a:prstGeom>
          <a:solidFill>
            <a:srgbClr val="00B0F0"/>
          </a:solidFill>
          <a:ln w="25400" cap="flat" cmpd="sng" algn="ctr">
            <a:noFill/>
            <a:prstDash val="solid"/>
          </a:ln>
          <a:effectLst/>
        </p:spPr>
        <p:txBody>
          <a:bodyPr wrap="none" rtlCol="0" anchor="ctr"/>
          <a:lstStyle/>
          <a:p>
            <a:pPr algn="ctr" eaLnBrk="0" fontAlgn="base" latinLnBrk="0" hangingPunct="0">
              <a:spcBef>
                <a:spcPct val="0"/>
              </a:spcBef>
              <a:spcAft>
                <a:spcPct val="0"/>
              </a:spcAft>
              <a:defRPr/>
            </a:pPr>
            <a:r>
              <a:rPr kumimoji="1" lang="en-US" altLang="ko-KR" sz="1200" b="1" kern="0" dirty="0">
                <a:solidFill>
                  <a:srgbClr val="FFFFFF"/>
                </a:solidFill>
                <a:latin typeface="나눔고딕"/>
                <a:ea typeface="나눔고딕"/>
              </a:rPr>
              <a:t>HINT</a:t>
            </a:r>
            <a:endParaRPr kumimoji="1" lang="ko-KR" altLang="en-US" sz="1200" b="1" kern="0" dirty="0">
              <a:solidFill>
                <a:srgbClr val="FFFFFF"/>
              </a:solidFill>
              <a:latin typeface="나눔고딕"/>
              <a:ea typeface="나눔고딕"/>
            </a:endParaRPr>
          </a:p>
        </p:txBody>
      </p:sp>
      <p:sp>
        <p:nvSpPr>
          <p:cNvPr id="39" name="TextBox 38"/>
          <p:cNvSpPr txBox="1"/>
          <p:nvPr/>
        </p:nvSpPr>
        <p:spPr>
          <a:xfrm>
            <a:off x="6090891" y="4221412"/>
            <a:ext cx="5009705" cy="1615827"/>
          </a:xfrm>
          <a:prstGeom prst="rect">
            <a:avLst/>
          </a:prstGeom>
          <a:noFill/>
          <a:ln>
            <a:solidFill>
              <a:srgbClr val="000000"/>
            </a:solidFill>
            <a:prstDash val="dash"/>
          </a:ln>
        </p:spPr>
        <p:txBody>
          <a:bodyPr wrap="none" rtlCol="0">
            <a:spAutoFit/>
          </a:bodyPr>
          <a:lstStyle/>
          <a:p>
            <a:pPr eaLnBrk="0" fontAlgn="base" latinLnBrk="0" hangingPunct="0">
              <a:spcBef>
                <a:spcPct val="0"/>
              </a:spcBef>
              <a:spcAft>
                <a:spcPct val="0"/>
              </a:spcAft>
              <a:defRPr/>
            </a:pPr>
            <a:r>
              <a:rPr kumimoji="1" lang="en-US" altLang="ko-KR" sz="1100" kern="0" dirty="0">
                <a:solidFill>
                  <a:srgbClr val="000000"/>
                </a:solidFill>
                <a:latin typeface="굴림" panose="020B0600000101010101" pitchFamily="50" charset="-127"/>
                <a:ea typeface="굴림" panose="020B0600000101010101" pitchFamily="50" charset="-127"/>
              </a:rPr>
              <a:t>SELECT  item_1, item_2, support, confidence, lift, conviction</a:t>
            </a:r>
          </a:p>
          <a:p>
            <a:pPr eaLnBrk="0" fontAlgn="base" latinLnBrk="0" hangingPunct="0">
              <a:spcBef>
                <a:spcPct val="0"/>
              </a:spcBef>
              <a:spcAft>
                <a:spcPct val="0"/>
              </a:spcAft>
              <a:defRPr/>
            </a:pPr>
            <a:r>
              <a:rPr kumimoji="1" lang="en-US" altLang="ko-KR" sz="1100" kern="0" dirty="0">
                <a:solidFill>
                  <a:srgbClr val="000000"/>
                </a:solidFill>
                <a:latin typeface="굴림" panose="020B0600000101010101" pitchFamily="50" charset="-127"/>
                <a:ea typeface="굴림" panose="020B0600000101010101" pitchFamily="50" charset="-127"/>
              </a:rPr>
              <a:t>FROM (</a:t>
            </a:r>
          </a:p>
          <a:p>
            <a:pPr eaLnBrk="0" fontAlgn="base" latinLnBrk="0" hangingPunct="0">
              <a:spcBef>
                <a:spcPct val="0"/>
              </a:spcBef>
              <a:spcAft>
                <a:spcPct val="0"/>
              </a:spcAft>
              <a:defRPr/>
            </a:pPr>
            <a:r>
              <a:rPr kumimoji="1" lang="en-US" altLang="ko-KR" sz="1100" kern="0" dirty="0">
                <a:solidFill>
                  <a:srgbClr val="000000"/>
                </a:solidFill>
                <a:latin typeface="굴림" panose="020B0600000101010101" pitchFamily="50" charset="-127"/>
                <a:ea typeface="굴림" panose="020B0600000101010101" pitchFamily="50" charset="-127"/>
              </a:rPr>
              <a:t>  SELECT  </a:t>
            </a:r>
            <a:r>
              <a:rPr kumimoji="1" lang="en-US" altLang="ko-KR" sz="1100" kern="0" dirty="0" err="1">
                <a:solidFill>
                  <a:srgbClr val="000000"/>
                </a:solidFill>
                <a:latin typeface="굴림" panose="020B0600000101010101" pitchFamily="50" charset="-127"/>
                <a:ea typeface="굴림" panose="020B0600000101010101" pitchFamily="50" charset="-127"/>
              </a:rPr>
              <a:t>concat_ws</a:t>
            </a:r>
            <a:r>
              <a:rPr kumimoji="1" lang="en-US" altLang="ko-KR" sz="1100" kern="0" dirty="0">
                <a:solidFill>
                  <a:srgbClr val="000000"/>
                </a:solidFill>
                <a:latin typeface="굴림" panose="020B0600000101010101" pitchFamily="50" charset="-127"/>
                <a:ea typeface="굴림" panose="020B0600000101010101" pitchFamily="50" charset="-127"/>
              </a:rPr>
              <a:t>(',',antecedent) as item_1</a:t>
            </a:r>
          </a:p>
          <a:p>
            <a:pPr eaLnBrk="0" fontAlgn="base" latinLnBrk="0" hangingPunct="0">
              <a:spcBef>
                <a:spcPct val="0"/>
              </a:spcBef>
              <a:spcAft>
                <a:spcPct val="0"/>
              </a:spcAft>
              <a:defRPr/>
            </a:pPr>
            <a:r>
              <a:rPr kumimoji="1" lang="en-US" altLang="ko-KR" sz="1100" kern="0" dirty="0">
                <a:solidFill>
                  <a:srgbClr val="000000"/>
                </a:solidFill>
                <a:latin typeface="굴림" panose="020B0600000101010101" pitchFamily="50" charset="-127"/>
                <a:ea typeface="굴림" panose="020B0600000101010101" pitchFamily="50" charset="-127"/>
              </a:rPr>
              <a:t>  , </a:t>
            </a:r>
            <a:r>
              <a:rPr kumimoji="1" lang="en-US" altLang="ko-KR" sz="1100" kern="0" dirty="0" err="1">
                <a:solidFill>
                  <a:srgbClr val="000000"/>
                </a:solidFill>
                <a:latin typeface="굴림" panose="020B0600000101010101" pitchFamily="50" charset="-127"/>
                <a:ea typeface="굴림" panose="020B0600000101010101" pitchFamily="50" charset="-127"/>
              </a:rPr>
              <a:t>concat_ws</a:t>
            </a:r>
            <a:r>
              <a:rPr kumimoji="1" lang="en-US" altLang="ko-KR" sz="1100" kern="0" dirty="0">
                <a:solidFill>
                  <a:srgbClr val="000000"/>
                </a:solidFill>
                <a:latin typeface="굴림" panose="020B0600000101010101" pitchFamily="50" charset="-127"/>
                <a:ea typeface="굴림" panose="020B0600000101010101" pitchFamily="50" charset="-127"/>
              </a:rPr>
              <a:t>(',',consequent) as item_2</a:t>
            </a:r>
          </a:p>
          <a:p>
            <a:pPr eaLnBrk="0" fontAlgn="base" latinLnBrk="0" hangingPunct="0">
              <a:spcBef>
                <a:spcPct val="0"/>
              </a:spcBef>
              <a:spcAft>
                <a:spcPct val="0"/>
              </a:spcAft>
              <a:defRPr/>
            </a:pPr>
            <a:r>
              <a:rPr kumimoji="1" lang="en-US" altLang="ko-KR" sz="1100" kern="0" dirty="0">
                <a:solidFill>
                  <a:srgbClr val="000000"/>
                </a:solidFill>
                <a:latin typeface="굴림" panose="020B0600000101010101" pitchFamily="50" charset="-127"/>
                <a:ea typeface="굴림" panose="020B0600000101010101" pitchFamily="50" charset="-127"/>
              </a:rPr>
              <a:t>  , support, confidence, lift, conviction</a:t>
            </a:r>
          </a:p>
          <a:p>
            <a:pPr eaLnBrk="0" fontAlgn="base" latinLnBrk="0" hangingPunct="0">
              <a:spcBef>
                <a:spcPct val="0"/>
              </a:spcBef>
              <a:spcAft>
                <a:spcPct val="0"/>
              </a:spcAft>
              <a:defRPr/>
            </a:pPr>
            <a:r>
              <a:rPr kumimoji="1" lang="en-US" altLang="ko-KR" sz="1100" kern="0" dirty="0">
                <a:solidFill>
                  <a:srgbClr val="000000"/>
                </a:solidFill>
                <a:latin typeface="굴림" panose="020B0600000101010101" pitchFamily="50" charset="-127"/>
                <a:ea typeface="굴림" panose="020B0600000101010101" pitchFamily="50" charset="-127"/>
              </a:rPr>
              <a:t>  FROM  #{DF(0)}</a:t>
            </a:r>
          </a:p>
          <a:p>
            <a:pPr eaLnBrk="0" fontAlgn="base" latinLnBrk="0" hangingPunct="0">
              <a:spcBef>
                <a:spcPct val="0"/>
              </a:spcBef>
              <a:spcAft>
                <a:spcPct val="0"/>
              </a:spcAft>
              <a:defRPr/>
            </a:pPr>
            <a:r>
              <a:rPr kumimoji="1" lang="en-US" altLang="ko-KR" sz="1100" kern="0" dirty="0">
                <a:solidFill>
                  <a:srgbClr val="000000"/>
                </a:solidFill>
                <a:latin typeface="굴림" panose="020B0600000101010101" pitchFamily="50" charset="-127"/>
                <a:ea typeface="굴림" panose="020B0600000101010101" pitchFamily="50" charset="-127"/>
              </a:rPr>
              <a:t>  WHERE lift &gt; 1</a:t>
            </a:r>
          </a:p>
          <a:p>
            <a:pPr eaLnBrk="0" fontAlgn="base" latinLnBrk="0" hangingPunct="0">
              <a:spcBef>
                <a:spcPct val="0"/>
              </a:spcBef>
              <a:spcAft>
                <a:spcPct val="0"/>
              </a:spcAft>
              <a:defRPr/>
            </a:pPr>
            <a:r>
              <a:rPr kumimoji="1" lang="en-US" altLang="ko-KR" sz="1100" kern="0" dirty="0">
                <a:solidFill>
                  <a:srgbClr val="000000"/>
                </a:solidFill>
                <a:latin typeface="굴림" panose="020B0600000101010101" pitchFamily="50" charset="-127"/>
                <a:ea typeface="굴림" panose="020B0600000101010101" pitchFamily="50" charset="-127"/>
              </a:rPr>
              <a:t>  order by support desc  )</a:t>
            </a:r>
          </a:p>
          <a:p>
            <a:pPr eaLnBrk="0" fontAlgn="base" latinLnBrk="0" hangingPunct="0">
              <a:spcBef>
                <a:spcPct val="0"/>
              </a:spcBef>
              <a:spcAft>
                <a:spcPct val="0"/>
              </a:spcAft>
              <a:defRPr/>
            </a:pPr>
            <a:r>
              <a:rPr kumimoji="1" lang="en-US" altLang="ko-KR" sz="1100" kern="0" dirty="0">
                <a:solidFill>
                  <a:srgbClr val="000000"/>
                </a:solidFill>
                <a:latin typeface="굴림" panose="020B0600000101010101" pitchFamily="50" charset="-127"/>
                <a:ea typeface="굴림" panose="020B0600000101010101" pitchFamily="50" charset="-127"/>
              </a:rPr>
              <a:t>WHERE length(item_1) - length(</a:t>
            </a:r>
            <a:r>
              <a:rPr kumimoji="1" lang="en-US" altLang="ko-KR" sz="1100" kern="0" dirty="0" err="1">
                <a:solidFill>
                  <a:srgbClr val="000000"/>
                </a:solidFill>
                <a:latin typeface="굴림" panose="020B0600000101010101" pitchFamily="50" charset="-127"/>
                <a:ea typeface="굴림" panose="020B0600000101010101" pitchFamily="50" charset="-127"/>
              </a:rPr>
              <a:t>regexp_replace</a:t>
            </a:r>
            <a:r>
              <a:rPr kumimoji="1" lang="en-US" altLang="ko-KR" sz="1100" kern="0" dirty="0">
                <a:solidFill>
                  <a:srgbClr val="000000"/>
                </a:solidFill>
                <a:latin typeface="굴림" panose="020B0600000101010101" pitchFamily="50" charset="-127"/>
                <a:ea typeface="굴림" panose="020B0600000101010101" pitchFamily="50" charset="-127"/>
              </a:rPr>
              <a:t>(item_1, ",", "")) + 1  == 1</a:t>
            </a:r>
            <a:endParaRPr kumimoji="1" lang="ko-KR" altLang="en-US" sz="1100" kern="0" dirty="0">
              <a:solidFill>
                <a:srgbClr val="000000"/>
              </a:solidFill>
              <a:latin typeface="굴림" panose="020B0600000101010101" pitchFamily="50" charset="-127"/>
              <a:ea typeface="굴림" panose="020B0600000101010101" pitchFamily="50" charset="-127"/>
            </a:endParaRPr>
          </a:p>
        </p:txBody>
      </p:sp>
      <p:pic>
        <p:nvPicPr>
          <p:cNvPr id="40" name="Picture 2" descr="https://www.brightics.ai/docs-resource/s1.0/tutorial-resources/30_py_Purchase_based_product_recom/11.visu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594" y="2644039"/>
            <a:ext cx="2657475" cy="295275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a:extLst>
              <a:ext uri="{FF2B5EF4-FFF2-40B4-BE49-F238E27FC236}">
                <a16:creationId xmlns:a16="http://schemas.microsoft.com/office/drawing/2014/main" id="{C93F190E-0713-4791-BEBA-48F4990D773D}"/>
              </a:ext>
            </a:extLst>
          </p:cNvPr>
          <p:cNvGrpSpPr/>
          <p:nvPr/>
        </p:nvGrpSpPr>
        <p:grpSpPr>
          <a:xfrm>
            <a:off x="10603348" y="64682"/>
            <a:ext cx="1491380" cy="498584"/>
            <a:chOff x="8021972" y="64681"/>
            <a:chExt cx="1491380" cy="498584"/>
          </a:xfrm>
        </p:grpSpPr>
        <p:sp>
          <p:nvSpPr>
            <p:cNvPr id="3" name="TextBox 2">
              <a:extLst>
                <a:ext uri="{FF2B5EF4-FFF2-40B4-BE49-F238E27FC236}">
                  <a16:creationId xmlns:a16="http://schemas.microsoft.com/office/drawing/2014/main" id="{68A72590-A7B7-3114-E9E4-5DA1F78F1741}"/>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4" name="내용 개체 틀 11">
              <a:extLst>
                <a:ext uri="{FF2B5EF4-FFF2-40B4-BE49-F238E27FC236}">
                  <a16:creationId xmlns:a16="http://schemas.microsoft.com/office/drawing/2014/main" id="{D2B7C2CB-22EA-E118-1055-C331A473272D}"/>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698472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idx="1"/>
          </p:nvPr>
        </p:nvSpPr>
        <p:spPr/>
        <p:txBody>
          <a:bodyPr/>
          <a:lstStyle/>
          <a:p>
            <a:r>
              <a:rPr lang="ko-KR" altLang="en-US" dirty="0"/>
              <a:t>분석절차</a:t>
            </a:r>
          </a:p>
          <a:p>
            <a:pPr lvl="1"/>
            <a:r>
              <a:rPr lang="en-US" altLang="ko-KR" dirty="0"/>
              <a:t>Association Rule </a:t>
            </a:r>
            <a:r>
              <a:rPr lang="ko-KR" altLang="en-US" dirty="0"/>
              <a:t>함수를 활용하여</a:t>
            </a:r>
            <a:r>
              <a:rPr lang="en-US" altLang="ko-KR" dirty="0"/>
              <a:t>, </a:t>
            </a:r>
          </a:p>
          <a:p>
            <a:pPr lvl="1"/>
            <a:r>
              <a:rPr lang="ko-KR" altLang="en-US" dirty="0"/>
              <a:t>장바구니 분석의 통계량을 구하고 </a:t>
            </a:r>
            <a:r>
              <a:rPr lang="en-US" altLang="ko-KR" dirty="0"/>
              <a:t>Out</a:t>
            </a:r>
            <a:r>
              <a:rPr lang="ko-KR" altLang="en-US" dirty="0"/>
              <a:t>에 보여줄 </a:t>
            </a:r>
            <a:br>
              <a:rPr lang="ko-KR" altLang="en-US" dirty="0"/>
            </a:br>
            <a:r>
              <a:rPr lang="ko-KR" altLang="en-US" dirty="0"/>
              <a:t>최소의 </a:t>
            </a:r>
            <a:r>
              <a:rPr lang="en-US" altLang="ko-KR" dirty="0"/>
              <a:t>Support(0.01), Confidence(0.01)</a:t>
            </a:r>
            <a:r>
              <a:rPr lang="ko-KR" altLang="en-US" dirty="0"/>
              <a:t>를 지정한다</a:t>
            </a:r>
            <a:r>
              <a:rPr lang="en-US" altLang="ko-KR" dirty="0"/>
              <a:t>.</a:t>
            </a:r>
          </a:p>
          <a:p>
            <a:endParaRPr lang="en-US" altLang="ko-KR" dirty="0"/>
          </a:p>
          <a:p>
            <a:endParaRPr lang="ko-KR" altLang="en-US" dirty="0"/>
          </a:p>
        </p:txBody>
      </p:sp>
      <p:sp>
        <p:nvSpPr>
          <p:cNvPr id="6" name="제목 5"/>
          <p:cNvSpPr>
            <a:spLocks noGrp="1"/>
          </p:cNvSpPr>
          <p:nvPr>
            <p:ph type="title"/>
          </p:nvPr>
        </p:nvSpPr>
        <p:spPr/>
        <p:txBody>
          <a:bodyPr/>
          <a:lstStyle/>
          <a:p>
            <a:r>
              <a:rPr lang="en-US" altLang="ko-KR" dirty="0"/>
              <a:t>[</a:t>
            </a:r>
            <a:r>
              <a:rPr lang="ko-KR" altLang="en-US" dirty="0"/>
              <a:t>실습</a:t>
            </a:r>
            <a:r>
              <a:rPr lang="en-US" altLang="ko-KR" dirty="0"/>
              <a:t>2] Association Rule(4/5)</a:t>
            </a:r>
            <a:endParaRPr lang="ko-KR" altLang="en-US" dirty="0"/>
          </a:p>
        </p:txBody>
      </p:sp>
      <p:grpSp>
        <p:nvGrpSpPr>
          <p:cNvPr id="9" name="그룹 8">
            <a:extLst>
              <a:ext uri="{FF2B5EF4-FFF2-40B4-BE49-F238E27FC236}">
                <a16:creationId xmlns:a16="http://schemas.microsoft.com/office/drawing/2014/main" id="{196049D8-67D7-5FF1-EC19-336FD05C9F98}"/>
              </a:ext>
            </a:extLst>
          </p:cNvPr>
          <p:cNvGrpSpPr/>
          <p:nvPr/>
        </p:nvGrpSpPr>
        <p:grpSpPr>
          <a:xfrm>
            <a:off x="1847399" y="2802806"/>
            <a:ext cx="5638800" cy="2939406"/>
            <a:chOff x="4772078" y="2767612"/>
            <a:chExt cx="5638800" cy="2939406"/>
          </a:xfrm>
        </p:grpSpPr>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78" y="3487693"/>
              <a:ext cx="5638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5384146" y="2767612"/>
              <a:ext cx="1329210" cy="369332"/>
            </a:xfrm>
            <a:prstGeom prst="rect">
              <a:avLst/>
            </a:prstGeom>
            <a:noFill/>
          </p:spPr>
          <p:txBody>
            <a:bodyPr wrap="none" rtlCol="0">
              <a:spAutoFit/>
            </a:bodyPr>
            <a:lstStyle/>
            <a:p>
              <a:pPr defTabSz="913628">
                <a:defRPr/>
              </a:pPr>
              <a:r>
                <a:rPr lang="en-US" altLang="ko-KR" dirty="0">
                  <a:solidFill>
                    <a:srgbClr val="000000"/>
                  </a:solidFill>
                  <a:latin typeface="맑은 고딕" pitchFamily="50" charset="-127"/>
                  <a:ea typeface="맑은 고딕" pitchFamily="50" charset="-127"/>
                </a:rPr>
                <a:t>Rule(Array)</a:t>
              </a:r>
              <a:endParaRPr lang="ko-KR" altLang="en-US" dirty="0">
                <a:solidFill>
                  <a:srgbClr val="000000"/>
                </a:solidFill>
                <a:latin typeface="맑은 고딕" pitchFamily="50" charset="-127"/>
                <a:ea typeface="맑은 고딕" pitchFamily="50" charset="-127"/>
              </a:endParaRPr>
            </a:p>
          </p:txBody>
        </p:sp>
        <p:cxnSp>
          <p:nvCxnSpPr>
            <p:cNvPr id="23" name="직선 화살표 연결선 22"/>
            <p:cNvCxnSpPr>
              <a:stCxn id="22" idx="2"/>
            </p:cNvCxnSpPr>
            <p:nvPr/>
          </p:nvCxnSpPr>
          <p:spPr>
            <a:xfrm flipH="1">
              <a:off x="5744187" y="3136944"/>
              <a:ext cx="304564" cy="638780"/>
            </a:xfrm>
            <a:prstGeom prst="straightConnector1">
              <a:avLst/>
            </a:prstGeom>
            <a:noFill/>
            <a:ln w="9525" cap="flat" cmpd="sng" algn="ctr">
              <a:solidFill>
                <a:srgbClr val="000000"/>
              </a:solidFill>
              <a:prstDash val="solid"/>
              <a:headEnd type="diamond" w="med" len="med"/>
              <a:tailEnd type="triangle" w="med" len="med"/>
            </a:ln>
            <a:effectLst/>
          </p:spPr>
        </p:cxnSp>
        <p:cxnSp>
          <p:nvCxnSpPr>
            <p:cNvPr id="24" name="직선 화살표 연결선 23"/>
            <p:cNvCxnSpPr>
              <a:stCxn id="22" idx="2"/>
            </p:cNvCxnSpPr>
            <p:nvPr/>
          </p:nvCxnSpPr>
          <p:spPr>
            <a:xfrm>
              <a:off x="6048752" y="3136944"/>
              <a:ext cx="559531" cy="638780"/>
            </a:xfrm>
            <a:prstGeom prst="straightConnector1">
              <a:avLst/>
            </a:prstGeom>
            <a:noFill/>
            <a:ln w="9525" cap="flat" cmpd="sng" algn="ctr">
              <a:solidFill>
                <a:srgbClr val="000000"/>
              </a:solidFill>
              <a:prstDash val="solid"/>
              <a:headEnd type="diamond" w="med" len="med"/>
              <a:tailEnd type="triangle" w="med" len="med"/>
            </a:ln>
            <a:effectLst/>
          </p:spPr>
        </p:cxnSp>
        <p:sp>
          <p:nvSpPr>
            <p:cNvPr id="25" name="TextBox 24"/>
            <p:cNvSpPr txBox="1"/>
            <p:nvPr/>
          </p:nvSpPr>
          <p:spPr>
            <a:xfrm>
              <a:off x="8156455" y="2767612"/>
              <a:ext cx="646331" cy="369332"/>
            </a:xfrm>
            <a:prstGeom prst="rect">
              <a:avLst/>
            </a:prstGeom>
            <a:noFill/>
          </p:spPr>
          <p:txBody>
            <a:bodyPr wrap="none" rtlCol="0">
              <a:spAutoFit/>
            </a:bodyPr>
            <a:lstStyle/>
            <a:p>
              <a:pPr defTabSz="913628">
                <a:defRPr/>
              </a:pPr>
              <a:r>
                <a:rPr lang="ko-KR" altLang="en-US" dirty="0">
                  <a:solidFill>
                    <a:srgbClr val="000000"/>
                  </a:solidFill>
                  <a:latin typeface="맑은 고딕" pitchFamily="50" charset="-127"/>
                  <a:ea typeface="맑은 고딕" pitchFamily="50" charset="-127"/>
                </a:rPr>
                <a:t>지표</a:t>
              </a:r>
            </a:p>
          </p:txBody>
        </p:sp>
        <p:cxnSp>
          <p:nvCxnSpPr>
            <p:cNvPr id="26" name="직선 화살표 연결선 25"/>
            <p:cNvCxnSpPr>
              <a:stCxn id="25" idx="2"/>
            </p:cNvCxnSpPr>
            <p:nvPr/>
          </p:nvCxnSpPr>
          <p:spPr>
            <a:xfrm flipH="1">
              <a:off x="7472378" y="3136944"/>
              <a:ext cx="1007242" cy="530768"/>
            </a:xfrm>
            <a:prstGeom prst="straightConnector1">
              <a:avLst/>
            </a:prstGeom>
            <a:noFill/>
            <a:ln w="9525" cap="flat" cmpd="sng" algn="ctr">
              <a:solidFill>
                <a:srgbClr val="000000"/>
              </a:solidFill>
              <a:prstDash val="solid"/>
              <a:headEnd type="diamond" w="med" len="med"/>
              <a:tailEnd type="triangle" w="med" len="med"/>
            </a:ln>
            <a:effectLst/>
          </p:spPr>
        </p:cxnSp>
        <p:cxnSp>
          <p:nvCxnSpPr>
            <p:cNvPr id="27" name="직선 화살표 연결선 26"/>
            <p:cNvCxnSpPr>
              <a:stCxn id="25" idx="2"/>
            </p:cNvCxnSpPr>
            <p:nvPr/>
          </p:nvCxnSpPr>
          <p:spPr>
            <a:xfrm flipH="1">
              <a:off x="8264466" y="3136944"/>
              <a:ext cx="215154" cy="530768"/>
            </a:xfrm>
            <a:prstGeom prst="straightConnector1">
              <a:avLst/>
            </a:prstGeom>
            <a:noFill/>
            <a:ln w="9525" cap="flat" cmpd="sng" algn="ctr">
              <a:solidFill>
                <a:srgbClr val="000000"/>
              </a:solidFill>
              <a:prstDash val="solid"/>
              <a:headEnd type="diamond" w="med" len="med"/>
              <a:tailEnd type="triangle" w="med" len="med"/>
            </a:ln>
            <a:effectLst/>
          </p:spPr>
        </p:cxnSp>
        <p:cxnSp>
          <p:nvCxnSpPr>
            <p:cNvPr id="28" name="직선 화살표 연결선 27"/>
            <p:cNvCxnSpPr>
              <a:stCxn id="25" idx="2"/>
            </p:cNvCxnSpPr>
            <p:nvPr/>
          </p:nvCxnSpPr>
          <p:spPr>
            <a:xfrm>
              <a:off x="8479620" y="3136944"/>
              <a:ext cx="612938" cy="530768"/>
            </a:xfrm>
            <a:prstGeom prst="straightConnector1">
              <a:avLst/>
            </a:prstGeom>
            <a:noFill/>
            <a:ln w="9525" cap="flat" cmpd="sng" algn="ctr">
              <a:solidFill>
                <a:srgbClr val="000000"/>
              </a:solidFill>
              <a:prstDash val="solid"/>
              <a:headEnd type="diamond" w="med" len="med"/>
              <a:tailEnd type="triangle" w="med" len="med"/>
            </a:ln>
            <a:effectLst/>
          </p:spPr>
        </p:cxnSp>
        <p:cxnSp>
          <p:nvCxnSpPr>
            <p:cNvPr id="29" name="직선 화살표 연결선 28"/>
            <p:cNvCxnSpPr>
              <a:stCxn id="25" idx="2"/>
            </p:cNvCxnSpPr>
            <p:nvPr/>
          </p:nvCxnSpPr>
          <p:spPr>
            <a:xfrm>
              <a:off x="8479620" y="3136944"/>
              <a:ext cx="1369022" cy="530768"/>
            </a:xfrm>
            <a:prstGeom prst="straightConnector1">
              <a:avLst/>
            </a:prstGeom>
            <a:noFill/>
            <a:ln w="9525" cap="flat" cmpd="sng" algn="ctr">
              <a:solidFill>
                <a:srgbClr val="000000"/>
              </a:solidFill>
              <a:prstDash val="solid"/>
              <a:headEnd type="diamond" w="med" len="med"/>
              <a:tailEnd type="triangle" w="med" len="med"/>
            </a:ln>
            <a:effectLst/>
          </p:spPr>
        </p:cxnSp>
      </p:grpSp>
      <p:grpSp>
        <p:nvGrpSpPr>
          <p:cNvPr id="33" name="그룹 32"/>
          <p:cNvGrpSpPr/>
          <p:nvPr/>
        </p:nvGrpSpPr>
        <p:grpSpPr>
          <a:xfrm>
            <a:off x="682733" y="881826"/>
            <a:ext cx="274640" cy="274640"/>
            <a:chOff x="443867" y="1705013"/>
            <a:chExt cx="274640" cy="274640"/>
          </a:xfrm>
        </p:grpSpPr>
        <p:sp>
          <p:nvSpPr>
            <p:cNvPr id="34" name="타원 33"/>
            <p:cNvSpPr/>
            <p:nvPr/>
          </p:nvSpPr>
          <p:spPr>
            <a:xfrm>
              <a:off x="443867" y="1705013"/>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35" name="L 도형 34"/>
            <p:cNvSpPr/>
            <p:nvPr/>
          </p:nvSpPr>
          <p:spPr>
            <a:xfrm rot="13500000">
              <a:off x="509025" y="1782609"/>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2" name="그룹 1">
            <a:extLst>
              <a:ext uri="{FF2B5EF4-FFF2-40B4-BE49-F238E27FC236}">
                <a16:creationId xmlns:a16="http://schemas.microsoft.com/office/drawing/2014/main" id="{C51BB734-7D13-5550-A90F-86BEBD98213C}"/>
              </a:ext>
            </a:extLst>
          </p:cNvPr>
          <p:cNvGrpSpPr/>
          <p:nvPr/>
        </p:nvGrpSpPr>
        <p:grpSpPr>
          <a:xfrm>
            <a:off x="10603348" y="64682"/>
            <a:ext cx="1491380" cy="498584"/>
            <a:chOff x="8021972" y="64681"/>
            <a:chExt cx="1491380" cy="498584"/>
          </a:xfrm>
        </p:grpSpPr>
        <p:sp>
          <p:nvSpPr>
            <p:cNvPr id="4" name="TextBox 3">
              <a:extLst>
                <a:ext uri="{FF2B5EF4-FFF2-40B4-BE49-F238E27FC236}">
                  <a16:creationId xmlns:a16="http://schemas.microsoft.com/office/drawing/2014/main" id="{12B5BEDB-BBDE-9584-659D-EEB808C1F851}"/>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5" name="내용 개체 틀 11">
              <a:extLst>
                <a:ext uri="{FF2B5EF4-FFF2-40B4-BE49-F238E27FC236}">
                  <a16:creationId xmlns:a16="http://schemas.microsoft.com/office/drawing/2014/main" id="{35C22345-211B-EC5E-34E0-6D198DF91C8C}"/>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pic>
        <p:nvPicPr>
          <p:cNvPr id="8" name="그림 7">
            <a:extLst>
              <a:ext uri="{FF2B5EF4-FFF2-40B4-BE49-F238E27FC236}">
                <a16:creationId xmlns:a16="http://schemas.microsoft.com/office/drawing/2014/main" id="{B2189C3A-1902-0029-7870-66AB8C86DF28}"/>
              </a:ext>
            </a:extLst>
          </p:cNvPr>
          <p:cNvPicPr>
            <a:picLocks noChangeAspect="1"/>
          </p:cNvPicPr>
          <p:nvPr/>
        </p:nvPicPr>
        <p:blipFill>
          <a:blip r:embed="rId3"/>
          <a:stretch>
            <a:fillRect/>
          </a:stretch>
        </p:blipFill>
        <p:spPr>
          <a:xfrm>
            <a:off x="8350434" y="956479"/>
            <a:ext cx="2715004" cy="4972744"/>
          </a:xfrm>
          <a:prstGeom prst="rect">
            <a:avLst/>
          </a:prstGeom>
        </p:spPr>
      </p:pic>
    </p:spTree>
    <p:extLst>
      <p:ext uri="{BB962C8B-B14F-4D97-AF65-F5344CB8AC3E}">
        <p14:creationId xmlns:p14="http://schemas.microsoft.com/office/powerpoint/2010/main" val="1306681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type="body" idx="1"/>
          </p:nvPr>
        </p:nvSpPr>
        <p:spPr/>
        <p:txBody>
          <a:bodyPr/>
          <a:lstStyle/>
          <a:p>
            <a:pPr>
              <a:lnSpc>
                <a:spcPct val="100000"/>
              </a:lnSpc>
            </a:pPr>
            <a:r>
              <a:rPr lang="ko-KR" altLang="en-US" dirty="0"/>
              <a:t>결과</a:t>
            </a:r>
            <a:endParaRPr lang="en-US" altLang="ko-KR" b="1" dirty="0"/>
          </a:p>
          <a:p>
            <a:pPr lvl="2">
              <a:lnSpc>
                <a:spcPct val="100000"/>
              </a:lnSpc>
            </a:pPr>
            <a:endParaRPr lang="en-US" altLang="ko-KR" dirty="0"/>
          </a:p>
          <a:p>
            <a:pPr lvl="2">
              <a:lnSpc>
                <a:spcPct val="100000"/>
              </a:lnSpc>
            </a:pPr>
            <a:endParaRPr lang="ko-KR" altLang="en-US" dirty="0"/>
          </a:p>
          <a:p>
            <a:pPr>
              <a:lnSpc>
                <a:spcPct val="100000"/>
              </a:lnSpc>
            </a:pPr>
            <a:endParaRPr lang="ko-KR" altLang="en-US" dirty="0"/>
          </a:p>
        </p:txBody>
      </p:sp>
      <p:sp>
        <p:nvSpPr>
          <p:cNvPr id="4" name="제목 3"/>
          <p:cNvSpPr>
            <a:spLocks noGrp="1"/>
          </p:cNvSpPr>
          <p:nvPr>
            <p:ph type="title"/>
          </p:nvPr>
        </p:nvSpPr>
        <p:spPr/>
        <p:txBody>
          <a:bodyPr/>
          <a:lstStyle/>
          <a:p>
            <a:r>
              <a:rPr lang="en-US" altLang="ko-KR" dirty="0"/>
              <a:t>[</a:t>
            </a:r>
            <a:r>
              <a:rPr lang="ko-KR" altLang="en-US" dirty="0"/>
              <a:t>실습</a:t>
            </a:r>
            <a:r>
              <a:rPr lang="en-US" altLang="ko-KR" dirty="0"/>
              <a:t>2] Association Rule(5/5)</a:t>
            </a:r>
            <a:endParaRPr lang="ko-KR" altLang="en-US" dirty="0"/>
          </a:p>
        </p:txBody>
      </p:sp>
      <p:grpSp>
        <p:nvGrpSpPr>
          <p:cNvPr id="12" name="그룹 11"/>
          <p:cNvGrpSpPr/>
          <p:nvPr/>
        </p:nvGrpSpPr>
        <p:grpSpPr>
          <a:xfrm>
            <a:off x="682732" y="914896"/>
            <a:ext cx="274640" cy="274640"/>
            <a:chOff x="443867" y="1705013"/>
            <a:chExt cx="274640" cy="274640"/>
          </a:xfrm>
        </p:grpSpPr>
        <p:sp>
          <p:nvSpPr>
            <p:cNvPr id="13" name="타원 12"/>
            <p:cNvSpPr/>
            <p:nvPr/>
          </p:nvSpPr>
          <p:spPr>
            <a:xfrm>
              <a:off x="443867" y="1705013"/>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4" name="L 도형 13"/>
            <p:cNvSpPr/>
            <p:nvPr/>
          </p:nvSpPr>
          <p:spPr>
            <a:xfrm rot="13500000">
              <a:off x="509025" y="1782609"/>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2" name="그룹 1">
            <a:extLst>
              <a:ext uri="{FF2B5EF4-FFF2-40B4-BE49-F238E27FC236}">
                <a16:creationId xmlns:a16="http://schemas.microsoft.com/office/drawing/2014/main" id="{25DD8F05-8F03-9933-8A61-8F3BDB33BDD8}"/>
              </a:ext>
            </a:extLst>
          </p:cNvPr>
          <p:cNvGrpSpPr/>
          <p:nvPr/>
        </p:nvGrpSpPr>
        <p:grpSpPr>
          <a:xfrm>
            <a:off x="10603348" y="64682"/>
            <a:ext cx="1491380" cy="498584"/>
            <a:chOff x="8021972" y="64681"/>
            <a:chExt cx="1491380" cy="498584"/>
          </a:xfrm>
        </p:grpSpPr>
        <p:sp>
          <p:nvSpPr>
            <p:cNvPr id="5" name="TextBox 4">
              <a:extLst>
                <a:ext uri="{FF2B5EF4-FFF2-40B4-BE49-F238E27FC236}">
                  <a16:creationId xmlns:a16="http://schemas.microsoft.com/office/drawing/2014/main" id="{BD751C82-35E2-7B4D-BE44-A890D85F27D0}"/>
                </a:ext>
              </a:extLst>
            </p:cNvPr>
            <p:cNvSpPr txBox="1"/>
            <p:nvPr/>
          </p:nvSpPr>
          <p:spPr>
            <a:xfrm>
              <a:off x="8172551" y="363530"/>
              <a:ext cx="1325684"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Association Rule</a:t>
              </a:r>
              <a:endParaRPr lang="ko-KR" altLang="en-US" sz="1200" dirty="0">
                <a:solidFill>
                  <a:srgbClr val="164191"/>
                </a:solidFill>
                <a:latin typeface="+mn-ea"/>
                <a:cs typeface="Arial" panose="020B0604020202020204" pitchFamily="34" charset="0"/>
              </a:endParaRPr>
            </a:p>
          </p:txBody>
        </p:sp>
        <p:sp>
          <p:nvSpPr>
            <p:cNvPr id="6" name="내용 개체 틀 11">
              <a:extLst>
                <a:ext uri="{FF2B5EF4-FFF2-40B4-BE49-F238E27FC236}">
                  <a16:creationId xmlns:a16="http://schemas.microsoft.com/office/drawing/2014/main" id="{7F4C40EA-3BC0-CCA3-D829-B99066AA108E}"/>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pic>
        <p:nvPicPr>
          <p:cNvPr id="8" name="그림 7">
            <a:extLst>
              <a:ext uri="{FF2B5EF4-FFF2-40B4-BE49-F238E27FC236}">
                <a16:creationId xmlns:a16="http://schemas.microsoft.com/office/drawing/2014/main" id="{C6D8A5F5-3C39-14BF-3EF3-A4D1147339D7}"/>
              </a:ext>
            </a:extLst>
          </p:cNvPr>
          <p:cNvPicPr>
            <a:picLocks noChangeAspect="1"/>
          </p:cNvPicPr>
          <p:nvPr/>
        </p:nvPicPr>
        <p:blipFill>
          <a:blip r:embed="rId2"/>
          <a:stretch>
            <a:fillRect/>
          </a:stretch>
        </p:blipFill>
        <p:spPr>
          <a:xfrm>
            <a:off x="2354760" y="967753"/>
            <a:ext cx="7545788" cy="5278858"/>
          </a:xfrm>
          <a:prstGeom prst="rect">
            <a:avLst/>
          </a:prstGeom>
        </p:spPr>
      </p:pic>
    </p:spTree>
    <p:extLst>
      <p:ext uri="{BB962C8B-B14F-4D97-AF65-F5344CB8AC3E}">
        <p14:creationId xmlns:p14="http://schemas.microsoft.com/office/powerpoint/2010/main" val="3041410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type="body" idx="1"/>
          </p:nvPr>
        </p:nvSpPr>
        <p:spPr/>
        <p:txBody>
          <a:bodyPr/>
          <a:lstStyle/>
          <a:p>
            <a:pPr>
              <a:lnSpc>
                <a:spcPct val="120000"/>
              </a:lnSpc>
            </a:pPr>
            <a:r>
              <a:rPr lang="en-US" altLang="ko-KR" dirty="0"/>
              <a:t>Contents based Filtering </a:t>
            </a:r>
            <a:r>
              <a:rPr lang="ko-KR" altLang="en-US" dirty="0"/>
              <a:t>개념</a:t>
            </a:r>
          </a:p>
          <a:p>
            <a:pPr lvl="2">
              <a:lnSpc>
                <a:spcPct val="120000"/>
              </a:lnSpc>
              <a:spcAft>
                <a:spcPts val="500"/>
              </a:spcAft>
            </a:pPr>
            <a:r>
              <a:rPr lang="ko-KR" altLang="en-US" dirty="0"/>
              <a:t>아이템이나 유저의 </a:t>
            </a:r>
            <a:r>
              <a:rPr lang="ko-KR" altLang="en-US" b="1" dirty="0"/>
              <a:t>컨텐츠 자체를 분석</a:t>
            </a:r>
            <a:r>
              <a:rPr lang="ko-KR" altLang="en-US" dirty="0"/>
              <a:t>하여 비슷한 아이템을 추천</a:t>
            </a:r>
            <a:endParaRPr lang="en-US" altLang="ko-KR" dirty="0"/>
          </a:p>
          <a:p>
            <a:pPr lvl="2">
              <a:lnSpc>
                <a:spcPct val="120000"/>
              </a:lnSpc>
              <a:spcAft>
                <a:spcPts val="500"/>
              </a:spcAft>
            </a:pPr>
            <a:r>
              <a:rPr lang="ko-KR" altLang="en-US" dirty="0"/>
              <a:t>많은 양의 유저의 액션을 요구하지 않는다는 것이 장점</a:t>
            </a:r>
            <a:r>
              <a:rPr lang="en-US" altLang="ko-KR" dirty="0"/>
              <a:t>(No cold start)</a:t>
            </a:r>
          </a:p>
          <a:p>
            <a:pPr lvl="2">
              <a:lnSpc>
                <a:spcPct val="120000"/>
              </a:lnSpc>
              <a:spcAft>
                <a:spcPts val="500"/>
              </a:spcAft>
            </a:pPr>
            <a:r>
              <a:rPr lang="ko-KR" altLang="en-US" dirty="0"/>
              <a:t>컨텐츠의 타입과 양에 따라 적용 가능 여부가 결정되고</a:t>
            </a:r>
            <a:r>
              <a:rPr lang="en-US" altLang="ko-KR" dirty="0"/>
              <a:t>, </a:t>
            </a:r>
            <a:r>
              <a:rPr lang="ko-KR" altLang="en-US" dirty="0"/>
              <a:t>가능하더라도 비슷한 아이템끼리만 추천하는 한계</a:t>
            </a:r>
            <a:endParaRPr lang="en-US" altLang="ko-KR" dirty="0"/>
          </a:p>
          <a:p>
            <a:pPr lvl="1">
              <a:lnSpc>
                <a:spcPct val="120000"/>
              </a:lnSpc>
              <a:spcAft>
                <a:spcPts val="500"/>
              </a:spcAft>
            </a:pPr>
            <a:endParaRPr lang="en-US" altLang="ko-KR" dirty="0"/>
          </a:p>
          <a:p>
            <a:pPr>
              <a:lnSpc>
                <a:spcPct val="120000"/>
              </a:lnSpc>
              <a:spcAft>
                <a:spcPts val="500"/>
              </a:spcAft>
            </a:pPr>
            <a:r>
              <a:rPr lang="en-US" altLang="ko-KR" dirty="0"/>
              <a:t>Contents based Filtering </a:t>
            </a:r>
            <a:r>
              <a:rPr lang="ko-KR" altLang="en-US" dirty="0"/>
              <a:t>예시</a:t>
            </a:r>
            <a:endParaRPr lang="en-US" altLang="ko-KR" dirty="0"/>
          </a:p>
          <a:p>
            <a:pPr lvl="2">
              <a:lnSpc>
                <a:spcPct val="120000"/>
              </a:lnSpc>
              <a:spcAft>
                <a:spcPts val="500"/>
              </a:spcAft>
            </a:pPr>
            <a:r>
              <a:rPr lang="ko-KR" altLang="en-US" dirty="0"/>
              <a:t>웹 페이지 </a:t>
            </a:r>
            <a:r>
              <a:rPr lang="en-US" altLang="ko-KR" dirty="0"/>
              <a:t>: </a:t>
            </a:r>
            <a:r>
              <a:rPr lang="ko-KR" altLang="en-US" dirty="0"/>
              <a:t>제목</a:t>
            </a:r>
            <a:r>
              <a:rPr lang="en-US" altLang="ko-KR" dirty="0"/>
              <a:t>, </a:t>
            </a:r>
            <a:r>
              <a:rPr lang="ko-KR" altLang="en-US" dirty="0"/>
              <a:t>태그</a:t>
            </a:r>
            <a:r>
              <a:rPr lang="en-US" altLang="ko-KR" dirty="0"/>
              <a:t> </a:t>
            </a:r>
            <a:r>
              <a:rPr lang="ko-KR" altLang="en-US" dirty="0"/>
              <a:t>기반</a:t>
            </a:r>
            <a:endParaRPr lang="en-US" altLang="ko-KR" dirty="0"/>
          </a:p>
          <a:p>
            <a:pPr lvl="2">
              <a:lnSpc>
                <a:spcPct val="120000"/>
              </a:lnSpc>
              <a:spcAft>
                <a:spcPts val="500"/>
              </a:spcAft>
            </a:pPr>
            <a:r>
              <a:rPr lang="ko-KR" altLang="en-US" dirty="0"/>
              <a:t>음악 </a:t>
            </a:r>
            <a:r>
              <a:rPr lang="en-US" altLang="ko-KR" dirty="0"/>
              <a:t>: </a:t>
            </a:r>
            <a:r>
              <a:rPr lang="ko-KR" altLang="en-US" dirty="0"/>
              <a:t>장르</a:t>
            </a:r>
            <a:r>
              <a:rPr lang="en-US" altLang="ko-KR" dirty="0"/>
              <a:t>, </a:t>
            </a:r>
            <a:r>
              <a:rPr lang="ko-KR" altLang="en-US" dirty="0"/>
              <a:t>리듬</a:t>
            </a:r>
            <a:r>
              <a:rPr lang="en-US" altLang="ko-KR" dirty="0"/>
              <a:t>, </a:t>
            </a:r>
            <a:r>
              <a:rPr lang="ko-KR" altLang="en-US" dirty="0"/>
              <a:t>작곡가 기반</a:t>
            </a:r>
            <a:endParaRPr lang="en-US" altLang="ko-KR" dirty="0"/>
          </a:p>
          <a:p>
            <a:pPr lvl="2">
              <a:lnSpc>
                <a:spcPct val="120000"/>
              </a:lnSpc>
              <a:spcAft>
                <a:spcPts val="500"/>
              </a:spcAft>
            </a:pPr>
            <a:r>
              <a:rPr lang="ko-KR" altLang="en-US" dirty="0"/>
              <a:t>사용자 </a:t>
            </a:r>
            <a:r>
              <a:rPr lang="en-US" altLang="ko-KR" dirty="0"/>
              <a:t>: </a:t>
            </a:r>
            <a:r>
              <a:rPr lang="ko-KR" altLang="en-US" dirty="0"/>
              <a:t>나이</a:t>
            </a:r>
            <a:r>
              <a:rPr lang="en-US" altLang="ko-KR" dirty="0"/>
              <a:t>, </a:t>
            </a:r>
            <a:r>
              <a:rPr lang="ko-KR" altLang="en-US" dirty="0"/>
              <a:t>성별</a:t>
            </a:r>
            <a:r>
              <a:rPr lang="en-US" altLang="ko-KR" dirty="0"/>
              <a:t>, </a:t>
            </a:r>
            <a:r>
              <a:rPr lang="ko-KR" altLang="en-US" dirty="0"/>
              <a:t>직업 기반</a:t>
            </a:r>
            <a:endParaRPr lang="en-US" altLang="ko-KR" dirty="0"/>
          </a:p>
          <a:p>
            <a:pPr lvl="2">
              <a:lnSpc>
                <a:spcPct val="120000"/>
              </a:lnSpc>
              <a:spcAft>
                <a:spcPts val="500"/>
              </a:spcAft>
            </a:pPr>
            <a:r>
              <a:rPr lang="ko-KR" altLang="en-US" dirty="0"/>
              <a:t>상황 </a:t>
            </a:r>
            <a:r>
              <a:rPr lang="en-US" altLang="ko-KR" dirty="0"/>
              <a:t>: </a:t>
            </a:r>
            <a:r>
              <a:rPr lang="ko-KR" altLang="en-US" dirty="0"/>
              <a:t>시간</a:t>
            </a:r>
            <a:r>
              <a:rPr lang="en-US" altLang="ko-KR" dirty="0"/>
              <a:t>, </a:t>
            </a:r>
            <a:r>
              <a:rPr lang="ko-KR" altLang="en-US" dirty="0"/>
              <a:t>장소</a:t>
            </a:r>
            <a:r>
              <a:rPr lang="en-US" altLang="ko-KR" dirty="0"/>
              <a:t> </a:t>
            </a:r>
            <a:r>
              <a:rPr lang="ko-KR" altLang="en-US" dirty="0"/>
              <a:t>기반</a:t>
            </a:r>
            <a:br>
              <a:rPr lang="en-US" altLang="ko-KR" dirty="0"/>
            </a:br>
            <a:endParaRPr lang="ko-KR" altLang="en-US" dirty="0"/>
          </a:p>
          <a:p>
            <a:pPr lvl="1">
              <a:lnSpc>
                <a:spcPct val="120000"/>
              </a:lnSpc>
              <a:spcAft>
                <a:spcPts val="500"/>
              </a:spcAft>
            </a:pPr>
            <a:endParaRPr lang="en-US" altLang="ko-KR" dirty="0"/>
          </a:p>
          <a:p>
            <a:pPr lvl="1">
              <a:lnSpc>
                <a:spcPct val="120000"/>
              </a:lnSpc>
              <a:spcAft>
                <a:spcPts val="500"/>
              </a:spcAft>
            </a:pPr>
            <a:endParaRPr lang="en-US" altLang="ko-KR" dirty="0"/>
          </a:p>
          <a:p>
            <a:pPr lvl="1">
              <a:lnSpc>
                <a:spcPct val="120000"/>
              </a:lnSpc>
              <a:spcAft>
                <a:spcPts val="500"/>
              </a:spcAft>
            </a:pPr>
            <a:endParaRPr lang="en-US" altLang="ko-KR" dirty="0"/>
          </a:p>
          <a:p>
            <a:pPr lvl="1">
              <a:lnSpc>
                <a:spcPct val="120000"/>
              </a:lnSpc>
              <a:spcAft>
                <a:spcPts val="500"/>
              </a:spcAft>
            </a:pPr>
            <a:endParaRPr lang="en-US" altLang="ko-KR" dirty="0"/>
          </a:p>
        </p:txBody>
      </p:sp>
      <p:sp>
        <p:nvSpPr>
          <p:cNvPr id="4" name="제목 3"/>
          <p:cNvSpPr>
            <a:spLocks noGrp="1"/>
          </p:cNvSpPr>
          <p:nvPr>
            <p:ph type="title"/>
          </p:nvPr>
        </p:nvSpPr>
        <p:spPr/>
        <p:txBody>
          <a:bodyPr/>
          <a:lstStyle/>
          <a:p>
            <a:r>
              <a:rPr lang="en-US" altLang="ko-KR" dirty="0"/>
              <a:t>Contents based Filtering</a:t>
            </a:r>
            <a:endParaRPr lang="ko-KR" altLang="en-US" dirty="0"/>
          </a:p>
        </p:txBody>
      </p:sp>
      <p:grpSp>
        <p:nvGrpSpPr>
          <p:cNvPr id="5" name="그룹 4"/>
          <p:cNvGrpSpPr/>
          <p:nvPr/>
        </p:nvGrpSpPr>
        <p:grpSpPr>
          <a:xfrm>
            <a:off x="617677" y="964614"/>
            <a:ext cx="274640" cy="274640"/>
            <a:chOff x="461670" y="964614"/>
            <a:chExt cx="274640" cy="274640"/>
          </a:xfrm>
        </p:grpSpPr>
        <p:sp>
          <p:nvSpPr>
            <p:cNvPr id="7" name="타원 6"/>
            <p:cNvSpPr/>
            <p:nvPr/>
          </p:nvSpPr>
          <p:spPr>
            <a:xfrm>
              <a:off x="461670" y="964614"/>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8" name="L 도형 7"/>
            <p:cNvSpPr/>
            <p:nvPr/>
          </p:nvSpPr>
          <p:spPr>
            <a:xfrm rot="13500000">
              <a:off x="526828" y="1042210"/>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14" name="그룹 13"/>
          <p:cNvGrpSpPr/>
          <p:nvPr/>
        </p:nvGrpSpPr>
        <p:grpSpPr>
          <a:xfrm>
            <a:off x="10365058" y="64682"/>
            <a:ext cx="1739948" cy="500283"/>
            <a:chOff x="7773404" y="64681"/>
            <a:chExt cx="1739948" cy="500283"/>
          </a:xfrm>
        </p:grpSpPr>
        <p:sp>
          <p:nvSpPr>
            <p:cNvPr id="15" name="TextBox 14"/>
            <p:cNvSpPr txBox="1"/>
            <p:nvPr/>
          </p:nvSpPr>
          <p:spPr>
            <a:xfrm>
              <a:off x="7773404" y="361831"/>
              <a:ext cx="1724831" cy="203133"/>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Collaborative Filtering</a:t>
              </a:r>
              <a:endParaRPr lang="ko-KR" altLang="en-US" sz="1200" dirty="0">
                <a:solidFill>
                  <a:srgbClr val="164191"/>
                </a:solidFill>
                <a:latin typeface="+mn-ea"/>
                <a:cs typeface="Arial" panose="020B0604020202020204" pitchFamily="34" charset="0"/>
              </a:endParaRPr>
            </a:p>
          </p:txBody>
        </p:sp>
        <p:sp>
          <p:nvSpPr>
            <p:cNvPr id="16" name="내용 개체 틀 11"/>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grpSp>
        <p:nvGrpSpPr>
          <p:cNvPr id="13" name="그룹 12"/>
          <p:cNvGrpSpPr/>
          <p:nvPr/>
        </p:nvGrpSpPr>
        <p:grpSpPr>
          <a:xfrm>
            <a:off x="617677" y="3654971"/>
            <a:ext cx="274640" cy="274640"/>
            <a:chOff x="461670" y="964614"/>
            <a:chExt cx="274640" cy="274640"/>
          </a:xfrm>
        </p:grpSpPr>
        <p:sp>
          <p:nvSpPr>
            <p:cNvPr id="17" name="타원 16"/>
            <p:cNvSpPr/>
            <p:nvPr/>
          </p:nvSpPr>
          <p:spPr>
            <a:xfrm>
              <a:off x="461670" y="964614"/>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8" name="L 도형 17"/>
            <p:cNvSpPr/>
            <p:nvPr/>
          </p:nvSpPr>
          <p:spPr>
            <a:xfrm rot="13500000">
              <a:off x="526828" y="1042210"/>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spTree>
    <p:extLst>
      <p:ext uri="{BB962C8B-B14F-4D97-AF65-F5344CB8AC3E}">
        <p14:creationId xmlns:p14="http://schemas.microsoft.com/office/powerpoint/2010/main" val="3154008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type="body" idx="1"/>
          </p:nvPr>
        </p:nvSpPr>
        <p:spPr/>
        <p:txBody>
          <a:bodyPr/>
          <a:lstStyle/>
          <a:p>
            <a:pPr>
              <a:lnSpc>
                <a:spcPct val="120000"/>
              </a:lnSpc>
            </a:pPr>
            <a:r>
              <a:rPr lang="en-US" altLang="ko-KR" dirty="0"/>
              <a:t>Collaborative filtering </a:t>
            </a:r>
            <a:r>
              <a:rPr lang="ko-KR" altLang="en-US" dirty="0"/>
              <a:t>개념</a:t>
            </a:r>
          </a:p>
          <a:p>
            <a:pPr lvl="1">
              <a:lnSpc>
                <a:spcPct val="120000"/>
              </a:lnSpc>
            </a:pPr>
            <a:r>
              <a:rPr lang="ko-KR" altLang="en-US" dirty="0"/>
              <a:t>아이템이나 유저의 유사도</a:t>
            </a:r>
            <a:r>
              <a:rPr lang="en-US" altLang="ko-KR" dirty="0"/>
              <a:t>(similarity)</a:t>
            </a:r>
            <a:r>
              <a:rPr lang="ko-KR" altLang="en-US" dirty="0"/>
              <a:t>를 모델링하고 측정하여 추천</a:t>
            </a:r>
          </a:p>
          <a:p>
            <a:pPr lvl="1">
              <a:lnSpc>
                <a:spcPct val="120000"/>
              </a:lnSpc>
            </a:pPr>
            <a:r>
              <a:rPr lang="ko-KR" altLang="en-US" dirty="0"/>
              <a:t>아이템을 분석하지 않고 유저의 평가 내역을 이용</a:t>
            </a:r>
          </a:p>
          <a:p>
            <a:pPr lvl="1">
              <a:lnSpc>
                <a:spcPct val="120000"/>
              </a:lnSpc>
            </a:pPr>
            <a:r>
              <a:rPr lang="ko-KR" altLang="en-US" dirty="0"/>
              <a:t>복잡하고 많은 아이템을 어렵게</a:t>
            </a:r>
            <a:r>
              <a:rPr lang="en-US" altLang="ko-KR" dirty="0"/>
              <a:t>(</a:t>
            </a:r>
            <a:r>
              <a:rPr lang="ko-KR" altLang="en-US" dirty="0"/>
              <a:t>정의하며</a:t>
            </a:r>
            <a:r>
              <a:rPr lang="en-US" altLang="ko-KR" dirty="0"/>
              <a:t>) </a:t>
            </a:r>
            <a:r>
              <a:rPr lang="ko-KR" altLang="en-US" dirty="0"/>
              <a:t>분석하지 않아도 되는 장점</a:t>
            </a:r>
          </a:p>
          <a:p>
            <a:pPr lvl="1">
              <a:lnSpc>
                <a:spcPct val="120000"/>
              </a:lnSpc>
            </a:pPr>
            <a:r>
              <a:rPr lang="ko-KR" altLang="en-US" dirty="0"/>
              <a:t>성능이 매우 좋음</a:t>
            </a:r>
          </a:p>
          <a:p>
            <a:pPr lvl="1">
              <a:lnSpc>
                <a:spcPct val="120000"/>
              </a:lnSpc>
            </a:pPr>
            <a:r>
              <a:rPr lang="ko-KR" altLang="en-US" dirty="0"/>
              <a:t>예시</a:t>
            </a:r>
            <a:r>
              <a:rPr lang="en-US" altLang="ko-KR" dirty="0"/>
              <a:t>: YouTube, Netflix, Amazon </a:t>
            </a:r>
            <a:r>
              <a:rPr lang="ko-KR" altLang="en-US" dirty="0"/>
              <a:t>등</a:t>
            </a:r>
            <a:endParaRPr lang="en-US" altLang="ko-KR" dirty="0"/>
          </a:p>
          <a:p>
            <a:pPr>
              <a:lnSpc>
                <a:spcPct val="120000"/>
              </a:lnSpc>
            </a:pPr>
            <a:r>
              <a:rPr lang="en-US" altLang="ko-KR" dirty="0"/>
              <a:t>Collaborative filtering </a:t>
            </a:r>
            <a:r>
              <a:rPr lang="ko-KR" altLang="en-US" dirty="0"/>
              <a:t>한계</a:t>
            </a:r>
          </a:p>
          <a:p>
            <a:pPr lvl="1">
              <a:lnSpc>
                <a:spcPct val="120000"/>
              </a:lnSpc>
            </a:pPr>
            <a:r>
              <a:rPr lang="en-US" altLang="ko-KR" dirty="0"/>
              <a:t>Cold Start : </a:t>
            </a:r>
            <a:r>
              <a:rPr lang="ko-KR" altLang="en-US" dirty="0"/>
              <a:t>처음에 수집 정보</a:t>
            </a:r>
            <a:r>
              <a:rPr lang="en-US" altLang="ko-KR" dirty="0"/>
              <a:t>(</a:t>
            </a:r>
            <a:r>
              <a:rPr lang="ko-KR" altLang="en-US" dirty="0"/>
              <a:t>아이템</a:t>
            </a:r>
            <a:r>
              <a:rPr lang="en-US" altLang="ko-KR" dirty="0"/>
              <a:t>, </a:t>
            </a:r>
            <a:r>
              <a:rPr lang="ko-KR" altLang="en-US" dirty="0"/>
              <a:t>유저</a:t>
            </a:r>
            <a:r>
              <a:rPr lang="en-US" altLang="ko-KR" dirty="0"/>
              <a:t>)</a:t>
            </a:r>
            <a:r>
              <a:rPr lang="ko-KR" altLang="en-US" dirty="0"/>
              <a:t>가 없어서 모델 학습 불가</a:t>
            </a:r>
          </a:p>
          <a:p>
            <a:pPr lvl="1">
              <a:lnSpc>
                <a:spcPct val="120000"/>
              </a:lnSpc>
            </a:pPr>
            <a:r>
              <a:rPr lang="en-US" altLang="ko-KR" dirty="0"/>
              <a:t>Scalability : </a:t>
            </a:r>
            <a:r>
              <a:rPr lang="ko-KR" altLang="en-US" dirty="0"/>
              <a:t>데이터가 커져서</a:t>
            </a:r>
            <a:r>
              <a:rPr lang="en-US" altLang="ko-KR" dirty="0"/>
              <a:t>(matrix) </a:t>
            </a:r>
            <a:r>
              <a:rPr lang="ko-KR" altLang="en-US" dirty="0"/>
              <a:t>메모리를 많이 사용</a:t>
            </a:r>
          </a:p>
          <a:p>
            <a:pPr lvl="1">
              <a:lnSpc>
                <a:spcPct val="120000"/>
              </a:lnSpc>
            </a:pPr>
            <a:r>
              <a:rPr lang="en-US" altLang="ko-KR" dirty="0"/>
              <a:t>Sparseness : </a:t>
            </a:r>
            <a:r>
              <a:rPr lang="ko-KR" altLang="en-US" dirty="0"/>
              <a:t>사용자 정보가 부족할 때 평가</a:t>
            </a:r>
            <a:r>
              <a:rPr lang="en-US" altLang="ko-KR" dirty="0"/>
              <a:t>(</a:t>
            </a:r>
            <a:r>
              <a:rPr lang="ko-KR" altLang="en-US" dirty="0"/>
              <a:t>추천</a:t>
            </a:r>
            <a:r>
              <a:rPr lang="en-US" altLang="ko-KR" dirty="0"/>
              <a:t>)</a:t>
            </a:r>
            <a:r>
              <a:rPr lang="ko-KR" altLang="en-US" dirty="0"/>
              <a:t>가 어려움</a:t>
            </a:r>
          </a:p>
          <a:p>
            <a:pPr lvl="1">
              <a:lnSpc>
                <a:spcPct val="120000"/>
              </a:lnSpc>
            </a:pPr>
            <a:r>
              <a:rPr lang="en-US" altLang="ko-KR" dirty="0"/>
              <a:t>Popularity bias : </a:t>
            </a:r>
            <a:r>
              <a:rPr lang="ko-KR" altLang="en-US" dirty="0"/>
              <a:t>대다수의 사람을 따라가게 됨 </a:t>
            </a:r>
            <a:r>
              <a:rPr lang="en-US" altLang="ko-KR" dirty="0"/>
              <a:t>ex) BTS</a:t>
            </a:r>
          </a:p>
        </p:txBody>
      </p:sp>
      <p:sp>
        <p:nvSpPr>
          <p:cNvPr id="4" name="제목 3"/>
          <p:cNvSpPr>
            <a:spLocks noGrp="1"/>
          </p:cNvSpPr>
          <p:nvPr>
            <p:ph type="title"/>
          </p:nvPr>
        </p:nvSpPr>
        <p:spPr/>
        <p:txBody>
          <a:bodyPr/>
          <a:lstStyle/>
          <a:p>
            <a:r>
              <a:rPr lang="en-US" altLang="ko-KR" dirty="0"/>
              <a:t>Collaborative filtering</a:t>
            </a:r>
            <a:endParaRPr lang="ko-KR" altLang="en-US" dirty="0"/>
          </a:p>
        </p:txBody>
      </p:sp>
      <p:grpSp>
        <p:nvGrpSpPr>
          <p:cNvPr id="5" name="그룹 4"/>
          <p:cNvGrpSpPr/>
          <p:nvPr/>
        </p:nvGrpSpPr>
        <p:grpSpPr>
          <a:xfrm>
            <a:off x="638225" y="947988"/>
            <a:ext cx="274640" cy="274640"/>
            <a:chOff x="461670" y="964614"/>
            <a:chExt cx="274640" cy="274640"/>
          </a:xfrm>
        </p:grpSpPr>
        <p:sp>
          <p:nvSpPr>
            <p:cNvPr id="7" name="타원 6"/>
            <p:cNvSpPr/>
            <p:nvPr/>
          </p:nvSpPr>
          <p:spPr>
            <a:xfrm>
              <a:off x="461670" y="964614"/>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8" name="L 도형 7"/>
            <p:cNvSpPr/>
            <p:nvPr/>
          </p:nvSpPr>
          <p:spPr>
            <a:xfrm rot="13500000">
              <a:off x="526828" y="1042210"/>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13" name="그룹 12"/>
          <p:cNvGrpSpPr/>
          <p:nvPr/>
        </p:nvGrpSpPr>
        <p:grpSpPr>
          <a:xfrm>
            <a:off x="638225" y="3605093"/>
            <a:ext cx="274640" cy="274640"/>
            <a:chOff x="461670" y="964614"/>
            <a:chExt cx="274640" cy="274640"/>
          </a:xfrm>
        </p:grpSpPr>
        <p:sp>
          <p:nvSpPr>
            <p:cNvPr id="17" name="타원 16"/>
            <p:cNvSpPr/>
            <p:nvPr/>
          </p:nvSpPr>
          <p:spPr>
            <a:xfrm>
              <a:off x="461670" y="964614"/>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18" name="L 도형 17"/>
            <p:cNvSpPr/>
            <p:nvPr/>
          </p:nvSpPr>
          <p:spPr>
            <a:xfrm rot="13500000">
              <a:off x="526828" y="1042210"/>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2" name="그룹 1">
            <a:extLst>
              <a:ext uri="{FF2B5EF4-FFF2-40B4-BE49-F238E27FC236}">
                <a16:creationId xmlns:a16="http://schemas.microsoft.com/office/drawing/2014/main" id="{1EA66B16-8BE7-A7EF-6FBA-A7D0986CC04D}"/>
              </a:ext>
            </a:extLst>
          </p:cNvPr>
          <p:cNvGrpSpPr/>
          <p:nvPr/>
        </p:nvGrpSpPr>
        <p:grpSpPr>
          <a:xfrm>
            <a:off x="10365058" y="64682"/>
            <a:ext cx="1739948" cy="500283"/>
            <a:chOff x="7773404" y="64681"/>
            <a:chExt cx="1739948" cy="500283"/>
          </a:xfrm>
        </p:grpSpPr>
        <p:sp>
          <p:nvSpPr>
            <p:cNvPr id="6" name="TextBox 5">
              <a:extLst>
                <a:ext uri="{FF2B5EF4-FFF2-40B4-BE49-F238E27FC236}">
                  <a16:creationId xmlns:a16="http://schemas.microsoft.com/office/drawing/2014/main" id="{30ACE6BC-3B07-96C4-5F45-0CFB505D1126}"/>
                </a:ext>
              </a:extLst>
            </p:cNvPr>
            <p:cNvSpPr txBox="1"/>
            <p:nvPr/>
          </p:nvSpPr>
          <p:spPr>
            <a:xfrm>
              <a:off x="7773404" y="361831"/>
              <a:ext cx="1724831" cy="203133"/>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Collaborative Filtering</a:t>
              </a:r>
              <a:endParaRPr lang="ko-KR" altLang="en-US" sz="1200" dirty="0">
                <a:solidFill>
                  <a:srgbClr val="164191"/>
                </a:solidFill>
                <a:latin typeface="+mn-ea"/>
                <a:cs typeface="Arial" panose="020B0604020202020204" pitchFamily="34" charset="0"/>
              </a:endParaRPr>
            </a:p>
          </p:txBody>
        </p:sp>
        <p:sp>
          <p:nvSpPr>
            <p:cNvPr id="9" name="내용 개체 틀 11">
              <a:extLst>
                <a:ext uri="{FF2B5EF4-FFF2-40B4-BE49-F238E27FC236}">
                  <a16:creationId xmlns:a16="http://schemas.microsoft.com/office/drawing/2014/main" id="{432D989B-1B1A-1120-492C-F5FB13BB977E}"/>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1222805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type="body" idx="1"/>
          </p:nvPr>
        </p:nvSpPr>
        <p:spPr>
          <a:xfrm>
            <a:off x="1263721" y="946838"/>
            <a:ext cx="4509469" cy="2574296"/>
          </a:xfrm>
        </p:spPr>
        <p:txBody>
          <a:bodyPr/>
          <a:lstStyle/>
          <a:p>
            <a:pPr>
              <a:lnSpc>
                <a:spcPct val="120000"/>
              </a:lnSpc>
            </a:pPr>
            <a:r>
              <a:rPr lang="en-US" altLang="ko-KR" dirty="0"/>
              <a:t>User-based </a:t>
            </a:r>
          </a:p>
          <a:p>
            <a:pPr lvl="1">
              <a:lnSpc>
                <a:spcPct val="120000"/>
              </a:lnSpc>
            </a:pPr>
            <a:r>
              <a:rPr lang="ko-KR" altLang="en-US" dirty="0"/>
              <a:t>유저의 행위를 분석하여 이를 기반으로 유저간 </a:t>
            </a:r>
            <a:r>
              <a:rPr lang="ko-KR" altLang="en-US" dirty="0" err="1"/>
              <a:t>유사도를</a:t>
            </a:r>
            <a:r>
              <a:rPr lang="ko-KR" altLang="en-US" dirty="0"/>
              <a:t> 측정</a:t>
            </a:r>
          </a:p>
          <a:p>
            <a:pPr lvl="1">
              <a:lnSpc>
                <a:spcPct val="120000"/>
              </a:lnSpc>
            </a:pPr>
            <a:r>
              <a:rPr lang="ko-KR" altLang="en-US" dirty="0"/>
              <a:t>유사한 유저끼리 해당 유저의 선호 아이템들을 기반으로 추천 수행</a:t>
            </a:r>
          </a:p>
        </p:txBody>
      </p:sp>
      <p:sp>
        <p:nvSpPr>
          <p:cNvPr id="4" name="제목 3"/>
          <p:cNvSpPr>
            <a:spLocks noGrp="1"/>
          </p:cNvSpPr>
          <p:nvPr>
            <p:ph type="title"/>
          </p:nvPr>
        </p:nvSpPr>
        <p:spPr/>
        <p:txBody>
          <a:bodyPr/>
          <a:lstStyle/>
          <a:p>
            <a:r>
              <a:rPr lang="en-US" altLang="ko-KR" dirty="0"/>
              <a:t>Collaborative filtering</a:t>
            </a:r>
            <a:endParaRPr lang="ko-KR" altLang="en-US" dirty="0"/>
          </a:p>
        </p:txBody>
      </p:sp>
      <p:grpSp>
        <p:nvGrpSpPr>
          <p:cNvPr id="5" name="그룹 4"/>
          <p:cNvGrpSpPr/>
          <p:nvPr/>
        </p:nvGrpSpPr>
        <p:grpSpPr>
          <a:xfrm>
            <a:off x="1169411" y="995613"/>
            <a:ext cx="274640" cy="274640"/>
            <a:chOff x="461670" y="964614"/>
            <a:chExt cx="274640" cy="274640"/>
          </a:xfrm>
        </p:grpSpPr>
        <p:sp>
          <p:nvSpPr>
            <p:cNvPr id="7" name="타원 6"/>
            <p:cNvSpPr/>
            <p:nvPr/>
          </p:nvSpPr>
          <p:spPr>
            <a:xfrm>
              <a:off x="461670" y="964614"/>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8" name="L 도형 7"/>
            <p:cNvSpPr/>
            <p:nvPr/>
          </p:nvSpPr>
          <p:spPr>
            <a:xfrm rot="13500000">
              <a:off x="526828" y="1042210"/>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sp>
        <p:nvSpPr>
          <p:cNvPr id="19" name="내용 개체 틀 2"/>
          <p:cNvSpPr txBox="1">
            <a:spLocks/>
          </p:cNvSpPr>
          <p:nvPr/>
        </p:nvSpPr>
        <p:spPr>
          <a:xfrm>
            <a:off x="6219806" y="946838"/>
            <a:ext cx="4045027" cy="2574296"/>
          </a:xfrm>
          <a:prstGeom prst="rect">
            <a:avLst/>
          </a:prstGeom>
        </p:spPr>
        <p:txBody>
          <a:bodyPr lIns="0" tIns="0" rIns="0" bIns="0" anchor="t" anchorCtr="0">
            <a:noAutofit/>
          </a:bodyPr>
          <a:lstStyle>
            <a:lvl1pPr marL="342838" indent="-342838" algn="l" defTabSz="914400" rtl="0" eaLnBrk="1" latinLnBrk="1" hangingPunct="1">
              <a:lnSpc>
                <a:spcPct val="90000"/>
              </a:lnSpc>
              <a:spcBef>
                <a:spcPts val="600"/>
              </a:spcBef>
              <a:buFont typeface="Arial" pitchFamily="34" charset="0"/>
              <a:buChar char="•"/>
              <a:defRPr kumimoji="0" lang="ko-KR" altLang="en-US" sz="2000" b="0" i="0" u="none" strike="noStrike" kern="1200" cap="none" spc="0" normalizeH="0" baseline="0" dirty="0" smtClean="0">
                <a:ln>
                  <a:noFill/>
                </a:ln>
                <a:solidFill>
                  <a:schemeClr val="tx1"/>
                </a:solidFill>
                <a:effectLst/>
                <a:uLnTx/>
                <a:uFillTx/>
                <a:latin typeface="+mn-ea"/>
                <a:ea typeface="+mn-ea"/>
                <a:cs typeface="+mn-cs"/>
              </a:defRPr>
            </a:lvl1pPr>
            <a:lvl2pPr marL="442833" indent="-261890" algn="l" defTabSz="914400" rtl="0" eaLnBrk="1" latinLnBrk="1" hangingPunct="1">
              <a:lnSpc>
                <a:spcPct val="90000"/>
              </a:lnSpc>
              <a:spcBef>
                <a:spcPts val="600"/>
              </a:spcBef>
              <a:buClr>
                <a:srgbClr val="164191"/>
              </a:buClr>
              <a:buSzPct val="80000"/>
              <a:buFont typeface="Wingdings" pitchFamily="2" charset="2"/>
              <a:buChar char="l"/>
              <a:defRPr sz="2000" kern="1200">
                <a:solidFill>
                  <a:schemeClr val="tx1"/>
                </a:solidFill>
                <a:latin typeface="+mn-ea"/>
                <a:ea typeface="+mn-ea"/>
                <a:cs typeface="+mn-cs"/>
              </a:defRPr>
            </a:lvl2pPr>
            <a:lvl3pPr marL="715832" indent="-182530" algn="l" defTabSz="914400" rtl="0" eaLnBrk="1" latinLnBrk="1" hangingPunct="1">
              <a:lnSpc>
                <a:spcPct val="90000"/>
              </a:lnSpc>
              <a:spcBef>
                <a:spcPts val="600"/>
              </a:spcBef>
              <a:buClr>
                <a:srgbClr val="164191"/>
              </a:buClr>
              <a:buFont typeface="Wingdings" pitchFamily="2" charset="2"/>
              <a:buChar char="§"/>
              <a:defRPr sz="1800" kern="1200">
                <a:solidFill>
                  <a:schemeClr val="tx1"/>
                </a:solidFill>
                <a:latin typeface="+mn-ea"/>
                <a:ea typeface="+mn-ea"/>
                <a:cs typeface="+mn-cs"/>
              </a:defRPr>
            </a:lvl3pPr>
            <a:lvl4pPr marL="1609006"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2145343"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68168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3218014"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75435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4290686"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US" altLang="ko-KR" dirty="0"/>
              <a:t>Item-based</a:t>
            </a:r>
          </a:p>
          <a:p>
            <a:pPr lvl="1">
              <a:lnSpc>
                <a:spcPct val="120000"/>
              </a:lnSpc>
            </a:pPr>
            <a:r>
              <a:rPr lang="ko-KR" altLang="en-US" dirty="0" err="1"/>
              <a:t>아이템간의</a:t>
            </a:r>
            <a:r>
              <a:rPr lang="ko-KR" altLang="en-US" dirty="0"/>
              <a:t> </a:t>
            </a:r>
            <a:r>
              <a:rPr lang="ko-KR" altLang="en-US" dirty="0" err="1"/>
              <a:t>유사도를</a:t>
            </a:r>
            <a:r>
              <a:rPr lang="ko-KR" altLang="en-US" dirty="0"/>
              <a:t> 측정</a:t>
            </a:r>
          </a:p>
          <a:p>
            <a:pPr lvl="1">
              <a:lnSpc>
                <a:spcPct val="120000"/>
              </a:lnSpc>
            </a:pPr>
            <a:r>
              <a:rPr lang="ko-KR" altLang="en-US" dirty="0"/>
              <a:t>유저가 어떤 아이템을 선호하면 유사한 다른 아이템을 추천</a:t>
            </a:r>
            <a:br>
              <a:rPr lang="ko-KR" altLang="en-US" dirty="0"/>
            </a:br>
            <a:endParaRPr lang="ko-KR" altLang="en-US" dirty="0"/>
          </a:p>
        </p:txBody>
      </p:sp>
      <p:grpSp>
        <p:nvGrpSpPr>
          <p:cNvPr id="20" name="그룹 19"/>
          <p:cNvGrpSpPr/>
          <p:nvPr/>
        </p:nvGrpSpPr>
        <p:grpSpPr>
          <a:xfrm>
            <a:off x="6154503" y="995613"/>
            <a:ext cx="274640" cy="274640"/>
            <a:chOff x="461670" y="964614"/>
            <a:chExt cx="274640" cy="274640"/>
          </a:xfrm>
        </p:grpSpPr>
        <p:sp>
          <p:nvSpPr>
            <p:cNvPr id="21" name="타원 20"/>
            <p:cNvSpPr/>
            <p:nvPr/>
          </p:nvSpPr>
          <p:spPr>
            <a:xfrm>
              <a:off x="461670" y="964614"/>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2" name="L 도형 21"/>
            <p:cNvSpPr/>
            <p:nvPr/>
          </p:nvSpPr>
          <p:spPr>
            <a:xfrm rot="13500000">
              <a:off x="526828" y="1042210"/>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pic>
        <p:nvPicPr>
          <p:cNvPr id="23" name="그림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8141" y="3102756"/>
            <a:ext cx="52927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그룹 1">
            <a:extLst>
              <a:ext uri="{FF2B5EF4-FFF2-40B4-BE49-F238E27FC236}">
                <a16:creationId xmlns:a16="http://schemas.microsoft.com/office/drawing/2014/main" id="{E122D679-4690-72EC-8ACD-C71D2DB02F38}"/>
              </a:ext>
            </a:extLst>
          </p:cNvPr>
          <p:cNvGrpSpPr/>
          <p:nvPr/>
        </p:nvGrpSpPr>
        <p:grpSpPr>
          <a:xfrm>
            <a:off x="10365058" y="64682"/>
            <a:ext cx="1739948" cy="500283"/>
            <a:chOff x="7773404" y="64681"/>
            <a:chExt cx="1739948" cy="500283"/>
          </a:xfrm>
        </p:grpSpPr>
        <p:sp>
          <p:nvSpPr>
            <p:cNvPr id="6" name="TextBox 5">
              <a:extLst>
                <a:ext uri="{FF2B5EF4-FFF2-40B4-BE49-F238E27FC236}">
                  <a16:creationId xmlns:a16="http://schemas.microsoft.com/office/drawing/2014/main" id="{1646D37C-F526-DC94-E9D9-5C954BAAA8BF}"/>
                </a:ext>
              </a:extLst>
            </p:cNvPr>
            <p:cNvSpPr txBox="1"/>
            <p:nvPr/>
          </p:nvSpPr>
          <p:spPr>
            <a:xfrm>
              <a:off x="7773404" y="361831"/>
              <a:ext cx="1724831" cy="203133"/>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Collaborative Filtering</a:t>
              </a:r>
              <a:endParaRPr lang="ko-KR" altLang="en-US" sz="1200" dirty="0">
                <a:solidFill>
                  <a:srgbClr val="164191"/>
                </a:solidFill>
                <a:latin typeface="+mn-ea"/>
                <a:cs typeface="Arial" panose="020B0604020202020204" pitchFamily="34" charset="0"/>
              </a:endParaRPr>
            </a:p>
          </p:txBody>
        </p:sp>
        <p:sp>
          <p:nvSpPr>
            <p:cNvPr id="9" name="내용 개체 틀 11">
              <a:extLst>
                <a:ext uri="{FF2B5EF4-FFF2-40B4-BE49-F238E27FC236}">
                  <a16:creationId xmlns:a16="http://schemas.microsoft.com/office/drawing/2014/main" id="{2A0AA30D-5842-861A-5176-AEB91C243989}"/>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3060066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p:cNvSpPr/>
          <p:nvPr/>
        </p:nvSpPr>
        <p:spPr>
          <a:xfrm>
            <a:off x="1807222" y="1730479"/>
            <a:ext cx="2346048" cy="490888"/>
          </a:xfrm>
          <a:prstGeom prst="rect">
            <a:avLst/>
          </a:prstGeom>
          <a:solidFill>
            <a:srgbClr val="164191"/>
          </a:solidFill>
          <a:ln w="6350" cap="flat" cmpd="sng" algn="ctr">
            <a:solidFill>
              <a:sysClr val="windowText" lastClr="000000"/>
            </a:solidFill>
            <a:prstDash val="solid"/>
          </a:ln>
          <a:effectLst/>
        </p:spPr>
        <p:txBody>
          <a:bodyPr rtlCol="0" anchor="ctr"/>
          <a:lstStyle/>
          <a:p>
            <a:pPr algn="ctr" latinLnBrk="0">
              <a:defRPr/>
            </a:pPr>
            <a:r>
              <a:rPr lang="en-US" altLang="ko-KR"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Recommendation</a:t>
            </a:r>
            <a:endParaRPr lang="ko-KR" altLang="en-US"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40" name="순서도: 판단 39"/>
          <p:cNvSpPr/>
          <p:nvPr/>
        </p:nvSpPr>
        <p:spPr>
          <a:xfrm>
            <a:off x="4153270" y="1566851"/>
            <a:ext cx="2319688" cy="818147"/>
          </a:xfrm>
          <a:prstGeom prst="flowChartDecision">
            <a:avLst/>
          </a:prstGeom>
          <a:solidFill>
            <a:sysClr val="window" lastClr="FFFFFF">
              <a:lumMod val="95000"/>
            </a:sysClr>
          </a:solidFill>
          <a:ln w="6350" cap="flat" cmpd="sng" algn="ctr">
            <a:solidFill>
              <a:sysClr val="windowText" lastClr="000000"/>
            </a:solidFill>
            <a:prstDash val="solid"/>
          </a:ln>
          <a:effectLst/>
        </p:spPr>
        <p:txBody>
          <a:bodyPr rtlCol="0" anchor="ctr"/>
          <a:lstStyle/>
          <a:p>
            <a:pPr algn="ctr" latinLnBrk="0">
              <a:defRPr/>
            </a:pPr>
            <a:r>
              <a:rPr lang="en-US" altLang="ko-KR" sz="1600" kern="0" dirty="0">
                <a:solidFill>
                  <a:sysClr val="windowText" lastClr="000000"/>
                </a:solidFill>
                <a:latin typeface="맑은 고딕" pitchFamily="50" charset="-127"/>
                <a:ea typeface="맑은 고딕" pitchFamily="50" charset="-127"/>
              </a:rPr>
              <a:t>Use user dimension?</a:t>
            </a:r>
            <a:endParaRPr lang="ko-KR" altLang="en-US" sz="1600" kern="0" dirty="0">
              <a:solidFill>
                <a:sysClr val="windowText" lastClr="000000"/>
              </a:solidFill>
              <a:latin typeface="맑은 고딕" pitchFamily="50" charset="-127"/>
              <a:ea typeface="맑은 고딕" pitchFamily="50" charset="-127"/>
            </a:endParaRPr>
          </a:p>
        </p:txBody>
      </p:sp>
      <p:sp>
        <p:nvSpPr>
          <p:cNvPr id="41" name="직사각형 40"/>
          <p:cNvSpPr/>
          <p:nvPr/>
        </p:nvSpPr>
        <p:spPr>
          <a:xfrm>
            <a:off x="6268495" y="2425464"/>
            <a:ext cx="2471175" cy="490888"/>
          </a:xfrm>
          <a:prstGeom prst="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sz="2000" kern="0" dirty="0">
                <a:solidFill>
                  <a:sysClr val="windowText" lastClr="000000"/>
                </a:solidFill>
                <a:latin typeface="맑은 고딕" pitchFamily="50" charset="-127"/>
                <a:ea typeface="맑은 고딕" pitchFamily="50" charset="-127"/>
              </a:rPr>
              <a:t>Personalized</a:t>
            </a:r>
            <a:endParaRPr lang="ko-KR" altLang="en-US" sz="2000" kern="0" dirty="0">
              <a:solidFill>
                <a:sysClr val="windowText" lastClr="000000"/>
              </a:solidFill>
              <a:latin typeface="맑은 고딕" pitchFamily="50" charset="-127"/>
              <a:ea typeface="맑은 고딕" pitchFamily="50" charset="-127"/>
            </a:endParaRPr>
          </a:p>
        </p:txBody>
      </p:sp>
      <p:sp>
        <p:nvSpPr>
          <p:cNvPr id="42" name="직사각형 41"/>
          <p:cNvSpPr/>
          <p:nvPr/>
        </p:nvSpPr>
        <p:spPr>
          <a:xfrm>
            <a:off x="6268495" y="1035495"/>
            <a:ext cx="2471175" cy="490888"/>
          </a:xfrm>
          <a:prstGeom prst="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sz="2000" kern="0" dirty="0">
                <a:solidFill>
                  <a:sysClr val="windowText" lastClr="000000"/>
                </a:solidFill>
                <a:latin typeface="맑은 고딕" pitchFamily="50" charset="-127"/>
                <a:ea typeface="맑은 고딕" pitchFamily="50" charset="-127"/>
              </a:rPr>
              <a:t>Non-Personalized</a:t>
            </a:r>
            <a:endParaRPr lang="ko-KR" altLang="en-US" sz="2000" kern="0" dirty="0">
              <a:solidFill>
                <a:sysClr val="windowText" lastClr="000000"/>
              </a:solidFill>
              <a:latin typeface="맑은 고딕" pitchFamily="50" charset="-127"/>
              <a:ea typeface="맑은 고딕" pitchFamily="50" charset="-127"/>
            </a:endParaRPr>
          </a:p>
        </p:txBody>
      </p:sp>
      <p:sp>
        <p:nvSpPr>
          <p:cNvPr id="43" name="직사각형 42"/>
          <p:cNvSpPr/>
          <p:nvPr/>
        </p:nvSpPr>
        <p:spPr>
          <a:xfrm>
            <a:off x="8140758" y="4787430"/>
            <a:ext cx="2043764" cy="490888"/>
          </a:xfrm>
          <a:prstGeom prst="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sz="2000" kern="0" dirty="0">
                <a:solidFill>
                  <a:sysClr val="windowText" lastClr="000000"/>
                </a:solidFill>
                <a:latin typeface="맑은 고딕" pitchFamily="50" charset="-127"/>
                <a:ea typeface="맑은 고딕" pitchFamily="50" charset="-127"/>
              </a:rPr>
              <a:t>Content-Based</a:t>
            </a:r>
            <a:endParaRPr lang="ko-KR" altLang="en-US" sz="2000" kern="0" dirty="0">
              <a:solidFill>
                <a:sysClr val="windowText" lastClr="000000"/>
              </a:solidFill>
              <a:latin typeface="맑은 고딕" pitchFamily="50" charset="-127"/>
              <a:ea typeface="맑은 고딕" pitchFamily="50" charset="-127"/>
            </a:endParaRPr>
          </a:p>
        </p:txBody>
      </p:sp>
      <p:sp>
        <p:nvSpPr>
          <p:cNvPr id="44" name="직사각형 43"/>
          <p:cNvSpPr/>
          <p:nvPr/>
        </p:nvSpPr>
        <p:spPr>
          <a:xfrm>
            <a:off x="4877848" y="4787428"/>
            <a:ext cx="2043764" cy="490888"/>
          </a:xfrm>
          <a:prstGeom prst="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sz="2000" kern="0" dirty="0">
                <a:solidFill>
                  <a:sysClr val="windowText" lastClr="000000"/>
                </a:solidFill>
                <a:latin typeface="맑은 고딕" pitchFamily="50" charset="-127"/>
                <a:ea typeface="맑은 고딕" pitchFamily="50" charset="-127"/>
              </a:rPr>
              <a:t>Collaborating</a:t>
            </a:r>
            <a:endParaRPr lang="ko-KR" altLang="en-US" sz="2000" kern="0" dirty="0">
              <a:solidFill>
                <a:sysClr val="windowText" lastClr="000000"/>
              </a:solidFill>
              <a:latin typeface="맑은 고딕" pitchFamily="50" charset="-127"/>
              <a:ea typeface="맑은 고딕" pitchFamily="50" charset="-127"/>
            </a:endParaRPr>
          </a:p>
        </p:txBody>
      </p:sp>
      <p:sp>
        <p:nvSpPr>
          <p:cNvPr id="45" name="직사각형 44"/>
          <p:cNvSpPr/>
          <p:nvPr/>
        </p:nvSpPr>
        <p:spPr>
          <a:xfrm>
            <a:off x="4300317" y="5805301"/>
            <a:ext cx="932848" cy="490888"/>
          </a:xfrm>
          <a:prstGeom prst="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sz="2000" kern="0" dirty="0">
                <a:solidFill>
                  <a:sysClr val="windowText" lastClr="000000"/>
                </a:solidFill>
                <a:latin typeface="맑은 고딕" pitchFamily="50" charset="-127"/>
                <a:ea typeface="맑은 고딕" pitchFamily="50" charset="-127"/>
              </a:rPr>
              <a:t>Item</a:t>
            </a:r>
            <a:endParaRPr lang="ko-KR" altLang="en-US" sz="2000" kern="0" dirty="0">
              <a:solidFill>
                <a:sysClr val="windowText" lastClr="000000"/>
              </a:solidFill>
              <a:latin typeface="맑은 고딕" pitchFamily="50" charset="-127"/>
              <a:ea typeface="맑은 고딕" pitchFamily="50" charset="-127"/>
            </a:endParaRPr>
          </a:p>
        </p:txBody>
      </p:sp>
      <p:sp>
        <p:nvSpPr>
          <p:cNvPr id="46" name="직사각형 45"/>
          <p:cNvSpPr/>
          <p:nvPr/>
        </p:nvSpPr>
        <p:spPr>
          <a:xfrm>
            <a:off x="5433708" y="5805301"/>
            <a:ext cx="932848" cy="490888"/>
          </a:xfrm>
          <a:prstGeom prst="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sz="2000" kern="0" dirty="0">
                <a:solidFill>
                  <a:sysClr val="windowText" lastClr="000000"/>
                </a:solidFill>
                <a:latin typeface="맑은 고딕" pitchFamily="50" charset="-127"/>
                <a:ea typeface="맑은 고딕" pitchFamily="50" charset="-127"/>
              </a:rPr>
              <a:t>User</a:t>
            </a:r>
            <a:endParaRPr lang="ko-KR" altLang="en-US" sz="2000" kern="0" dirty="0">
              <a:solidFill>
                <a:sysClr val="windowText" lastClr="000000"/>
              </a:solidFill>
              <a:latin typeface="맑은 고딕" pitchFamily="50" charset="-127"/>
              <a:ea typeface="맑은 고딕" pitchFamily="50" charset="-127"/>
            </a:endParaRPr>
          </a:p>
        </p:txBody>
      </p:sp>
      <p:sp>
        <p:nvSpPr>
          <p:cNvPr id="47" name="직사각형 46"/>
          <p:cNvSpPr/>
          <p:nvPr/>
        </p:nvSpPr>
        <p:spPr>
          <a:xfrm>
            <a:off x="6567099" y="5805301"/>
            <a:ext cx="932848" cy="490888"/>
          </a:xfrm>
          <a:prstGeom prst="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sz="2000" kern="0" dirty="0">
                <a:solidFill>
                  <a:sysClr val="windowText" lastClr="000000"/>
                </a:solidFill>
                <a:latin typeface="맑은 고딕" pitchFamily="50" charset="-127"/>
                <a:ea typeface="맑은 고딕" pitchFamily="50" charset="-127"/>
              </a:rPr>
              <a:t>Model</a:t>
            </a:r>
            <a:endParaRPr lang="ko-KR" altLang="en-US" sz="2000" kern="0" dirty="0">
              <a:solidFill>
                <a:sysClr val="windowText" lastClr="000000"/>
              </a:solidFill>
              <a:latin typeface="맑은 고딕" pitchFamily="50" charset="-127"/>
              <a:ea typeface="맑은 고딕" pitchFamily="50" charset="-127"/>
            </a:endParaRPr>
          </a:p>
        </p:txBody>
      </p:sp>
      <p:sp>
        <p:nvSpPr>
          <p:cNvPr id="48" name="순서도: 판단 47"/>
          <p:cNvSpPr/>
          <p:nvPr/>
        </p:nvSpPr>
        <p:spPr>
          <a:xfrm>
            <a:off x="6344239" y="3751099"/>
            <a:ext cx="2319688" cy="818147"/>
          </a:xfrm>
          <a:prstGeom prst="flowChartDecision">
            <a:avLst/>
          </a:prstGeom>
          <a:solidFill>
            <a:sysClr val="window" lastClr="FFFFFF">
              <a:lumMod val="95000"/>
            </a:sysClr>
          </a:solidFill>
          <a:ln w="6350" cap="flat" cmpd="sng" algn="ctr">
            <a:solidFill>
              <a:sysClr val="windowText" lastClr="000000"/>
            </a:solidFill>
            <a:prstDash val="solid"/>
          </a:ln>
          <a:effectLst/>
        </p:spPr>
        <p:txBody>
          <a:bodyPr rtlCol="0" anchor="ctr"/>
          <a:lstStyle/>
          <a:p>
            <a:pPr algn="ctr" latinLnBrk="0">
              <a:defRPr/>
            </a:pPr>
            <a:r>
              <a:rPr lang="en-US" altLang="ko-KR" sz="1400" kern="0" dirty="0">
                <a:solidFill>
                  <a:sysClr val="windowText" lastClr="000000"/>
                </a:solidFill>
                <a:latin typeface="맑은 고딕" pitchFamily="50" charset="-127"/>
                <a:ea typeface="맑은 고딕" pitchFamily="50" charset="-127"/>
              </a:rPr>
              <a:t>Use the other user dimension?</a:t>
            </a:r>
            <a:endParaRPr lang="ko-KR" altLang="en-US" sz="1400" kern="0" dirty="0">
              <a:solidFill>
                <a:sysClr val="windowText" lastClr="000000"/>
              </a:solidFill>
              <a:latin typeface="맑은 고딕" pitchFamily="50" charset="-127"/>
              <a:ea typeface="맑은 고딕" pitchFamily="50" charset="-127"/>
            </a:endParaRPr>
          </a:p>
        </p:txBody>
      </p:sp>
      <p:cxnSp>
        <p:nvCxnSpPr>
          <p:cNvPr id="49" name="꺾인 연결선 48"/>
          <p:cNvCxnSpPr>
            <a:stCxn id="48" idx="1"/>
            <a:endCxn id="44" idx="0"/>
          </p:cNvCxnSpPr>
          <p:nvPr/>
        </p:nvCxnSpPr>
        <p:spPr>
          <a:xfrm rot="10800000" flipV="1">
            <a:off x="5899732" y="4160172"/>
            <a:ext cx="444509" cy="627256"/>
          </a:xfrm>
          <a:prstGeom prst="bentConnector2">
            <a:avLst/>
          </a:prstGeom>
          <a:noFill/>
          <a:ln w="6350" cap="flat" cmpd="sng" algn="ctr">
            <a:solidFill>
              <a:sysClr val="windowText" lastClr="000000"/>
            </a:solidFill>
            <a:prstDash val="solid"/>
            <a:headEnd type="none" w="med" len="med"/>
            <a:tailEnd type="triangle" w="med" len="med"/>
          </a:ln>
          <a:effectLst/>
        </p:spPr>
      </p:cxnSp>
      <p:cxnSp>
        <p:nvCxnSpPr>
          <p:cNvPr id="50" name="꺾인 연결선 49"/>
          <p:cNvCxnSpPr>
            <a:stCxn id="48" idx="3"/>
            <a:endCxn id="43" idx="0"/>
          </p:cNvCxnSpPr>
          <p:nvPr/>
        </p:nvCxnSpPr>
        <p:spPr>
          <a:xfrm>
            <a:off x="8663928" y="4160172"/>
            <a:ext cx="498713" cy="627258"/>
          </a:xfrm>
          <a:prstGeom prst="bentConnector2">
            <a:avLst/>
          </a:prstGeom>
          <a:noFill/>
          <a:ln w="6350" cap="flat" cmpd="sng" algn="ctr">
            <a:solidFill>
              <a:sysClr val="windowText" lastClr="000000"/>
            </a:solidFill>
            <a:prstDash val="solid"/>
            <a:headEnd type="none" w="med" len="med"/>
            <a:tailEnd type="triangle" w="med" len="med"/>
          </a:ln>
          <a:effectLst/>
        </p:spPr>
      </p:cxnSp>
      <p:cxnSp>
        <p:nvCxnSpPr>
          <p:cNvPr id="51" name="꺾인 연결선 50"/>
          <p:cNvCxnSpPr>
            <a:stCxn id="44" idx="2"/>
            <a:endCxn id="47" idx="0"/>
          </p:cNvCxnSpPr>
          <p:nvPr/>
        </p:nvCxnSpPr>
        <p:spPr>
          <a:xfrm rot="16200000" flipH="1">
            <a:off x="6203135" y="4974912"/>
            <a:ext cx="526985" cy="1133793"/>
          </a:xfrm>
          <a:prstGeom prst="bentConnector3">
            <a:avLst>
              <a:gd name="adj1" fmla="val 50000"/>
            </a:avLst>
          </a:prstGeom>
          <a:noFill/>
          <a:ln w="6350" cap="flat" cmpd="sng" algn="ctr">
            <a:solidFill>
              <a:sysClr val="windowText" lastClr="000000"/>
            </a:solidFill>
            <a:prstDash val="solid"/>
            <a:headEnd type="none" w="med" len="med"/>
            <a:tailEnd type="triangle" w="med" len="med"/>
          </a:ln>
          <a:effectLst/>
        </p:spPr>
      </p:cxnSp>
      <p:cxnSp>
        <p:nvCxnSpPr>
          <p:cNvPr id="52" name="꺾인 연결선 51"/>
          <p:cNvCxnSpPr>
            <a:stCxn id="44" idx="2"/>
            <a:endCxn id="45" idx="0"/>
          </p:cNvCxnSpPr>
          <p:nvPr/>
        </p:nvCxnSpPr>
        <p:spPr>
          <a:xfrm rot="5400000">
            <a:off x="5069745" y="4975315"/>
            <a:ext cx="526985" cy="1132989"/>
          </a:xfrm>
          <a:prstGeom prst="bentConnector3">
            <a:avLst>
              <a:gd name="adj1" fmla="val 50000"/>
            </a:avLst>
          </a:prstGeom>
          <a:noFill/>
          <a:ln w="6350" cap="flat" cmpd="sng" algn="ctr">
            <a:solidFill>
              <a:sysClr val="windowText" lastClr="000000"/>
            </a:solidFill>
            <a:prstDash val="solid"/>
            <a:headEnd type="none" w="med" len="med"/>
            <a:tailEnd type="triangle" w="med" len="med"/>
          </a:ln>
          <a:effectLst/>
        </p:spPr>
      </p:cxnSp>
      <p:cxnSp>
        <p:nvCxnSpPr>
          <p:cNvPr id="53" name="꺾인 연결선 32"/>
          <p:cNvCxnSpPr>
            <a:stCxn id="44" idx="2"/>
            <a:endCxn id="46" idx="0"/>
          </p:cNvCxnSpPr>
          <p:nvPr/>
        </p:nvCxnSpPr>
        <p:spPr>
          <a:xfrm>
            <a:off x="5899730" y="5278317"/>
            <a:ext cx="402" cy="526985"/>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54" name="직사각형 53"/>
          <p:cNvSpPr/>
          <p:nvPr/>
        </p:nvSpPr>
        <p:spPr>
          <a:xfrm>
            <a:off x="5740189" y="4008447"/>
            <a:ext cx="381796" cy="402651"/>
          </a:xfrm>
          <a:prstGeom prst="rect">
            <a:avLst/>
          </a:prstGeom>
          <a:solidFill>
            <a:sysClr val="windowText" lastClr="00000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algn="ctr" latinLnBrk="0">
              <a:defRPr/>
            </a:pPr>
            <a:r>
              <a:rPr lang="en-US" altLang="ko-KR" sz="16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Y</a:t>
            </a:r>
            <a:endParaRPr lang="ko-KR" altLang="en-US" sz="16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55" name="직사각형 54"/>
          <p:cNvSpPr/>
          <p:nvPr/>
        </p:nvSpPr>
        <p:spPr>
          <a:xfrm>
            <a:off x="9046314" y="3958847"/>
            <a:ext cx="381796" cy="402651"/>
          </a:xfrm>
          <a:prstGeom prst="rect">
            <a:avLst/>
          </a:prstGeom>
          <a:solidFill>
            <a:sysClr val="windowText" lastClr="00000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algn="ctr" latinLnBrk="0">
              <a:defRPr/>
            </a:pPr>
            <a:r>
              <a:rPr lang="en-US" altLang="ko-KR" sz="16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N</a:t>
            </a:r>
            <a:endParaRPr lang="ko-KR" altLang="en-US" sz="16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endParaRPr>
          </a:p>
        </p:txBody>
      </p:sp>
      <p:cxnSp>
        <p:nvCxnSpPr>
          <p:cNvPr id="57" name="꺾인 연결선 56"/>
          <p:cNvCxnSpPr>
            <a:stCxn id="40" idx="2"/>
            <a:endCxn id="41" idx="1"/>
          </p:cNvCxnSpPr>
          <p:nvPr/>
        </p:nvCxnSpPr>
        <p:spPr>
          <a:xfrm rot="16200000" flipH="1">
            <a:off x="5647850" y="2050262"/>
            <a:ext cx="285911" cy="955380"/>
          </a:xfrm>
          <a:prstGeom prst="bentConnector2">
            <a:avLst/>
          </a:prstGeom>
          <a:noFill/>
          <a:ln w="6350" cap="flat" cmpd="sng" algn="ctr">
            <a:solidFill>
              <a:sysClr val="windowText" lastClr="000000"/>
            </a:solidFill>
            <a:prstDash val="solid"/>
            <a:headEnd type="none" w="med" len="med"/>
            <a:tailEnd type="triangle" w="med" len="med"/>
          </a:ln>
          <a:effectLst/>
        </p:spPr>
      </p:cxnSp>
      <p:sp>
        <p:nvSpPr>
          <p:cNvPr id="58" name="직사각형 57"/>
          <p:cNvSpPr/>
          <p:nvPr/>
        </p:nvSpPr>
        <p:spPr>
          <a:xfrm>
            <a:off x="5611363" y="2513702"/>
            <a:ext cx="381796" cy="402651"/>
          </a:xfrm>
          <a:prstGeom prst="rect">
            <a:avLst/>
          </a:prstGeom>
          <a:solidFill>
            <a:sysClr val="windowText" lastClr="00000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algn="ctr" latinLnBrk="0">
              <a:defRPr/>
            </a:pPr>
            <a:r>
              <a:rPr lang="en-US" altLang="ko-KR" sz="16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Y</a:t>
            </a:r>
            <a:endParaRPr lang="ko-KR" altLang="en-US" sz="16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endParaRPr>
          </a:p>
        </p:txBody>
      </p:sp>
      <p:cxnSp>
        <p:nvCxnSpPr>
          <p:cNvPr id="59" name="꺾인 연결선 58"/>
          <p:cNvCxnSpPr>
            <a:stCxn id="40" idx="0"/>
            <a:endCxn id="42" idx="1"/>
          </p:cNvCxnSpPr>
          <p:nvPr/>
        </p:nvCxnSpPr>
        <p:spPr>
          <a:xfrm rot="5400000" flipH="1" flipV="1">
            <a:off x="5647850" y="946205"/>
            <a:ext cx="285911" cy="955380"/>
          </a:xfrm>
          <a:prstGeom prst="bentConnector2">
            <a:avLst/>
          </a:prstGeom>
          <a:noFill/>
          <a:ln w="6350" cap="flat" cmpd="sng" algn="ctr">
            <a:solidFill>
              <a:sysClr val="windowText" lastClr="000000"/>
            </a:solidFill>
            <a:prstDash val="solid"/>
            <a:headEnd type="none" w="med" len="med"/>
            <a:tailEnd type="triangle" w="med" len="med"/>
          </a:ln>
          <a:effectLst/>
        </p:spPr>
      </p:cxnSp>
      <p:cxnSp>
        <p:nvCxnSpPr>
          <p:cNvPr id="60" name="꺾인 연결선 59"/>
          <p:cNvCxnSpPr>
            <a:stCxn id="41" idx="2"/>
            <a:endCxn id="48" idx="0"/>
          </p:cNvCxnSpPr>
          <p:nvPr/>
        </p:nvCxnSpPr>
        <p:spPr>
          <a:xfrm rot="16200000" flipH="1">
            <a:off x="7086709" y="3333725"/>
            <a:ext cx="834746" cy="1"/>
          </a:xfrm>
          <a:prstGeom prst="bentConnector3">
            <a:avLst>
              <a:gd name="adj1" fmla="val 50000"/>
            </a:avLst>
          </a:prstGeom>
          <a:noFill/>
          <a:ln w="6350" cap="flat" cmpd="sng" algn="ctr">
            <a:solidFill>
              <a:sysClr val="windowText" lastClr="000000"/>
            </a:solidFill>
            <a:prstDash val="solid"/>
            <a:headEnd type="none" w="med" len="med"/>
            <a:tailEnd type="triangle" w="med" len="med"/>
          </a:ln>
          <a:effectLst/>
        </p:spPr>
      </p:cxnSp>
      <p:sp>
        <p:nvSpPr>
          <p:cNvPr id="61" name="직사각형 60"/>
          <p:cNvSpPr/>
          <p:nvPr/>
        </p:nvSpPr>
        <p:spPr>
          <a:xfrm>
            <a:off x="5611363" y="1035496"/>
            <a:ext cx="381796" cy="402651"/>
          </a:xfrm>
          <a:prstGeom prst="rect">
            <a:avLst/>
          </a:prstGeom>
          <a:solidFill>
            <a:sysClr val="windowText" lastClr="00000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algn="ctr" latinLnBrk="0">
              <a:defRPr/>
            </a:pPr>
            <a:r>
              <a:rPr lang="en-US" altLang="ko-KR" sz="16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N</a:t>
            </a:r>
            <a:endParaRPr lang="ko-KR" altLang="en-US" sz="16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63" name="TextBox 62"/>
          <p:cNvSpPr txBox="1"/>
          <p:nvPr/>
        </p:nvSpPr>
        <p:spPr>
          <a:xfrm>
            <a:off x="7653898" y="2920102"/>
            <a:ext cx="2654571" cy="830997"/>
          </a:xfrm>
          <a:prstGeom prst="rect">
            <a:avLst/>
          </a:prstGeom>
          <a:noFill/>
        </p:spPr>
        <p:txBody>
          <a:bodyPr wrap="square" rtlCol="0">
            <a:spAutoFit/>
          </a:bodyPr>
          <a:lstStyle/>
          <a:p>
            <a:pPr marL="171450" indent="-171450" latinLnBrk="0">
              <a:buFont typeface="Arial" pitchFamily="34" charset="0"/>
              <a:buChar char="•"/>
              <a:defRPr/>
            </a:pPr>
            <a:r>
              <a:rPr lang="ko-KR" altLang="en-US" sz="1600" kern="0" dirty="0">
                <a:solidFill>
                  <a:sysClr val="windowText" lastClr="000000"/>
                </a:solidFill>
                <a:latin typeface="맑은 고딕" pitchFamily="50" charset="-127"/>
                <a:ea typeface="맑은 고딕" pitchFamily="50" charset="-127"/>
              </a:rPr>
              <a:t>유사도</a:t>
            </a:r>
            <a:r>
              <a:rPr lang="en-US" altLang="ko-KR" sz="1600" kern="0" dirty="0">
                <a:solidFill>
                  <a:sysClr val="windowText" lastClr="000000"/>
                </a:solidFill>
                <a:latin typeface="맑은 고딕" pitchFamily="50" charset="-127"/>
                <a:ea typeface="맑은 고딕" pitchFamily="50" charset="-127"/>
              </a:rPr>
              <a:t>(Similarity) </a:t>
            </a:r>
            <a:r>
              <a:rPr lang="ko-KR" altLang="en-US" sz="1600" kern="0" dirty="0">
                <a:solidFill>
                  <a:sysClr val="windowText" lastClr="000000"/>
                </a:solidFill>
                <a:latin typeface="맑은 고딕" pitchFamily="50" charset="-127"/>
                <a:ea typeface="맑은 고딕" pitchFamily="50" charset="-127"/>
              </a:rPr>
              <a:t>기반</a:t>
            </a:r>
            <a:endParaRPr lang="en-US" altLang="ko-KR" sz="1600" kern="0" dirty="0">
              <a:solidFill>
                <a:sysClr val="windowText" lastClr="000000"/>
              </a:solidFill>
              <a:latin typeface="맑은 고딕" pitchFamily="50" charset="-127"/>
              <a:ea typeface="맑은 고딕" pitchFamily="50" charset="-127"/>
            </a:endParaRPr>
          </a:p>
          <a:p>
            <a:pPr marL="171450" indent="-171450" latinLnBrk="0">
              <a:buFont typeface="Arial" pitchFamily="34" charset="0"/>
              <a:buChar char="•"/>
              <a:defRPr/>
            </a:pPr>
            <a:r>
              <a:rPr lang="en-US" altLang="ko-KR" sz="1600" kern="0" dirty="0">
                <a:solidFill>
                  <a:sysClr val="windowText" lastClr="000000"/>
                </a:solidFill>
                <a:latin typeface="맑은 고딕" pitchFamily="50" charset="-127"/>
                <a:ea typeface="맑은 고딕" pitchFamily="50" charset="-127"/>
              </a:rPr>
              <a:t>Prediction or </a:t>
            </a:r>
            <a:br>
              <a:rPr lang="en-US" altLang="ko-KR" sz="1600" kern="0" dirty="0">
                <a:solidFill>
                  <a:sysClr val="windowText" lastClr="000000"/>
                </a:solidFill>
                <a:latin typeface="맑은 고딕" pitchFamily="50" charset="-127"/>
                <a:ea typeface="맑은 고딕" pitchFamily="50" charset="-127"/>
              </a:rPr>
            </a:br>
            <a:r>
              <a:rPr lang="en-US" altLang="ko-KR" sz="1600" i="1" kern="0" dirty="0">
                <a:solidFill>
                  <a:sysClr val="windowText" lastClr="000000"/>
                </a:solidFill>
                <a:latin typeface="맑은 고딕" pitchFamily="50" charset="-127"/>
                <a:ea typeface="맑은 고딕" pitchFamily="50" charset="-127"/>
              </a:rPr>
              <a:t>n</a:t>
            </a:r>
            <a:r>
              <a:rPr lang="en-US" altLang="ko-KR" sz="1600" kern="0" dirty="0">
                <a:solidFill>
                  <a:sysClr val="windowText" lastClr="000000"/>
                </a:solidFill>
                <a:latin typeface="맑은 고딕" pitchFamily="50" charset="-127"/>
                <a:ea typeface="맑은 고딕" pitchFamily="50" charset="-127"/>
              </a:rPr>
              <a:t> Recommendation</a:t>
            </a:r>
            <a:endParaRPr lang="ko-KR" altLang="en-US" sz="1600" kern="0" dirty="0">
              <a:solidFill>
                <a:sysClr val="windowText" lastClr="000000"/>
              </a:solidFill>
              <a:latin typeface="맑은 고딕" pitchFamily="50" charset="-127"/>
              <a:ea typeface="맑은 고딕" pitchFamily="50" charset="-127"/>
            </a:endParaRPr>
          </a:p>
        </p:txBody>
      </p:sp>
      <p:sp>
        <p:nvSpPr>
          <p:cNvPr id="64" name="TextBox 63"/>
          <p:cNvSpPr txBox="1"/>
          <p:nvPr/>
        </p:nvSpPr>
        <p:spPr>
          <a:xfrm>
            <a:off x="8663928" y="5278318"/>
            <a:ext cx="2155077" cy="338554"/>
          </a:xfrm>
          <a:prstGeom prst="rect">
            <a:avLst/>
          </a:prstGeom>
          <a:noFill/>
        </p:spPr>
        <p:txBody>
          <a:bodyPr wrap="square" rtlCol="0">
            <a:spAutoFit/>
          </a:bodyPr>
          <a:lstStyle/>
          <a:p>
            <a:pPr marL="171450" indent="-171450" latinLnBrk="0">
              <a:buFont typeface="Arial" pitchFamily="34" charset="0"/>
              <a:buChar char="•"/>
              <a:defRPr/>
            </a:pPr>
            <a:r>
              <a:rPr lang="en-US" altLang="ko-KR" sz="1600" kern="0" dirty="0">
                <a:solidFill>
                  <a:sysClr val="windowText" lastClr="000000"/>
                </a:solidFill>
                <a:latin typeface="맑은 고딕" pitchFamily="50" charset="-127"/>
                <a:ea typeface="맑은 고딕" pitchFamily="50" charset="-127"/>
              </a:rPr>
              <a:t>Item</a:t>
            </a:r>
            <a:r>
              <a:rPr lang="ko-KR" altLang="en-US" sz="1600" kern="0" dirty="0">
                <a:solidFill>
                  <a:sysClr val="windowText" lastClr="000000"/>
                </a:solidFill>
                <a:latin typeface="맑은 고딕" pitchFamily="50" charset="-127"/>
                <a:ea typeface="맑은 고딕" pitchFamily="50" charset="-127"/>
              </a:rPr>
              <a:t> </a:t>
            </a:r>
            <a:r>
              <a:rPr lang="en-US" altLang="ko-KR" sz="1600" kern="0" dirty="0">
                <a:solidFill>
                  <a:sysClr val="windowText" lastClr="000000"/>
                </a:solidFill>
                <a:latin typeface="맑은 고딕" pitchFamily="50" charset="-127"/>
                <a:ea typeface="맑은 고딕" pitchFamily="50" charset="-127"/>
              </a:rPr>
              <a:t>Feature </a:t>
            </a:r>
            <a:r>
              <a:rPr lang="ko-KR" altLang="en-US" sz="1600" kern="0" dirty="0">
                <a:solidFill>
                  <a:sysClr val="windowText" lastClr="000000"/>
                </a:solidFill>
                <a:latin typeface="맑은 고딕" pitchFamily="50" charset="-127"/>
                <a:ea typeface="맑은 고딕" pitchFamily="50" charset="-127"/>
              </a:rPr>
              <a:t>필요</a:t>
            </a:r>
          </a:p>
        </p:txBody>
      </p:sp>
      <p:sp>
        <p:nvSpPr>
          <p:cNvPr id="3" name="TextBox 2"/>
          <p:cNvSpPr txBox="1"/>
          <p:nvPr/>
        </p:nvSpPr>
        <p:spPr>
          <a:xfrm>
            <a:off x="1432520" y="2339975"/>
            <a:ext cx="3151312" cy="2800767"/>
          </a:xfrm>
          <a:prstGeom prst="rect">
            <a:avLst/>
          </a:prstGeom>
          <a:noFill/>
          <a:ln>
            <a:solidFill>
              <a:schemeClr val="tx1"/>
            </a:solidFill>
          </a:ln>
        </p:spPr>
        <p:txBody>
          <a:bodyPr wrap="none" rtlCol="0">
            <a:spAutoFit/>
          </a:bodyPr>
          <a:lstStyle/>
          <a:p>
            <a:pPr defTabSz="913628">
              <a:defRPr/>
            </a:pPr>
            <a:r>
              <a:rPr lang="en-US" altLang="ko-KR" sz="1600" b="1" dirty="0">
                <a:solidFill>
                  <a:srgbClr val="000000"/>
                </a:solidFill>
                <a:latin typeface="맑은 고딕" pitchFamily="50" charset="-127"/>
                <a:ea typeface="맑은 고딕" pitchFamily="50" charset="-127"/>
              </a:rPr>
              <a:t>Machine Learning Techniques </a:t>
            </a:r>
          </a:p>
          <a:p>
            <a:pPr defTabSz="913628">
              <a:defRPr/>
            </a:pPr>
            <a:r>
              <a:rPr lang="en-US" altLang="ko-KR" sz="1600" b="1" dirty="0">
                <a:solidFill>
                  <a:srgbClr val="000000"/>
                </a:solidFill>
                <a:latin typeface="맑은 고딕" pitchFamily="50" charset="-127"/>
                <a:ea typeface="맑은 고딕" pitchFamily="50" charset="-127"/>
              </a:rPr>
              <a:t>for Recommendation</a:t>
            </a:r>
          </a:p>
          <a:p>
            <a:pPr marL="285750" indent="-285750" defTabSz="913628">
              <a:buFont typeface="Arial" pitchFamily="34" charset="0"/>
              <a:buChar char="•"/>
              <a:defRPr/>
            </a:pPr>
            <a:r>
              <a:rPr lang="en-US" altLang="ko-KR" sz="1600" dirty="0">
                <a:solidFill>
                  <a:srgbClr val="000000"/>
                </a:solidFill>
                <a:latin typeface="맑은 고딕" pitchFamily="50" charset="-127"/>
                <a:ea typeface="맑은 고딕" pitchFamily="50" charset="-127"/>
              </a:rPr>
              <a:t>Association Rule</a:t>
            </a:r>
          </a:p>
          <a:p>
            <a:pPr marL="285750" indent="-285750" defTabSz="913628">
              <a:buFont typeface="Arial" pitchFamily="34" charset="0"/>
              <a:buChar char="•"/>
              <a:defRPr/>
            </a:pPr>
            <a:r>
              <a:rPr lang="en-US" altLang="ko-KR" sz="1600" dirty="0">
                <a:solidFill>
                  <a:srgbClr val="000000"/>
                </a:solidFill>
                <a:latin typeface="맑은 고딕" pitchFamily="50" charset="-127"/>
                <a:ea typeface="맑은 고딕" pitchFamily="50" charset="-127"/>
              </a:rPr>
              <a:t>Matrix Factorization</a:t>
            </a:r>
          </a:p>
          <a:p>
            <a:pPr marL="285750" indent="-285750" defTabSz="913628">
              <a:buFont typeface="Arial" pitchFamily="34" charset="0"/>
              <a:buChar char="•"/>
              <a:defRPr/>
            </a:pPr>
            <a:r>
              <a:rPr lang="en-US" altLang="ko-KR" sz="1600" dirty="0">
                <a:solidFill>
                  <a:srgbClr val="000000"/>
                </a:solidFill>
                <a:latin typeface="맑은 고딕" pitchFamily="50" charset="-127"/>
                <a:ea typeface="맑은 고딕" pitchFamily="50" charset="-127"/>
              </a:rPr>
              <a:t>K-NN</a:t>
            </a:r>
          </a:p>
          <a:p>
            <a:pPr marL="285750" indent="-285750" defTabSz="913628">
              <a:buFont typeface="Arial" pitchFamily="34" charset="0"/>
              <a:buChar char="•"/>
              <a:defRPr/>
            </a:pPr>
            <a:r>
              <a:rPr lang="en-US" altLang="ko-KR" sz="1600" dirty="0">
                <a:solidFill>
                  <a:srgbClr val="000000"/>
                </a:solidFill>
                <a:latin typeface="맑은 고딕" pitchFamily="50" charset="-127"/>
                <a:ea typeface="맑은 고딕" pitchFamily="50" charset="-127"/>
              </a:rPr>
              <a:t>SVM</a:t>
            </a:r>
          </a:p>
          <a:p>
            <a:pPr marL="285750" indent="-285750" defTabSz="913628">
              <a:buFont typeface="Arial" pitchFamily="34" charset="0"/>
              <a:buChar char="•"/>
              <a:defRPr/>
            </a:pPr>
            <a:r>
              <a:rPr lang="en-US" altLang="ko-KR" sz="1600" dirty="0">
                <a:solidFill>
                  <a:srgbClr val="000000"/>
                </a:solidFill>
                <a:latin typeface="맑은 고딕" pitchFamily="50" charset="-127"/>
                <a:ea typeface="맑은 고딕" pitchFamily="50" charset="-127"/>
              </a:rPr>
              <a:t>Decision Tree</a:t>
            </a:r>
          </a:p>
          <a:p>
            <a:pPr marL="285750" indent="-285750" defTabSz="913628">
              <a:buFont typeface="Arial" pitchFamily="34" charset="0"/>
              <a:buChar char="•"/>
              <a:defRPr/>
            </a:pPr>
            <a:r>
              <a:rPr lang="en-US" altLang="ko-KR" sz="1600" dirty="0">
                <a:solidFill>
                  <a:srgbClr val="000000"/>
                </a:solidFill>
                <a:latin typeface="맑은 고딕" pitchFamily="50" charset="-127"/>
                <a:ea typeface="맑은 고딕" pitchFamily="50" charset="-127"/>
              </a:rPr>
              <a:t>Bayesian</a:t>
            </a:r>
          </a:p>
          <a:p>
            <a:pPr marL="285750" indent="-285750" defTabSz="913628">
              <a:buFont typeface="Arial" pitchFamily="34" charset="0"/>
              <a:buChar char="•"/>
              <a:defRPr/>
            </a:pPr>
            <a:r>
              <a:rPr lang="en-US" altLang="ko-KR" sz="1600" dirty="0">
                <a:solidFill>
                  <a:srgbClr val="000000"/>
                </a:solidFill>
                <a:latin typeface="맑은 고딕" pitchFamily="50" charset="-127"/>
                <a:ea typeface="맑은 고딕" pitchFamily="50" charset="-127"/>
              </a:rPr>
              <a:t>Regression</a:t>
            </a:r>
          </a:p>
          <a:p>
            <a:pPr marL="285750" indent="-285750" defTabSz="913628">
              <a:buFont typeface="Arial" pitchFamily="34" charset="0"/>
              <a:buChar char="•"/>
              <a:defRPr/>
            </a:pPr>
            <a:r>
              <a:rPr lang="en-US" altLang="ko-KR" sz="1600" dirty="0">
                <a:solidFill>
                  <a:srgbClr val="000000"/>
                </a:solidFill>
                <a:latin typeface="맑은 고딕" pitchFamily="50" charset="-127"/>
                <a:ea typeface="맑은 고딕" pitchFamily="50" charset="-127"/>
              </a:rPr>
              <a:t>Clustering</a:t>
            </a:r>
          </a:p>
          <a:p>
            <a:pPr defTabSz="913628">
              <a:defRPr/>
            </a:pPr>
            <a:r>
              <a:rPr lang="en-US" altLang="ko-KR" sz="1600" dirty="0">
                <a:solidFill>
                  <a:srgbClr val="000000"/>
                </a:solidFill>
                <a:latin typeface="맑은 고딕" pitchFamily="50" charset="-127"/>
                <a:ea typeface="맑은 고딕" pitchFamily="50" charset="-127"/>
              </a:rPr>
              <a:t>etc</a:t>
            </a:r>
            <a:endParaRPr lang="ko-KR" altLang="en-US" sz="1600" dirty="0">
              <a:solidFill>
                <a:srgbClr val="000000"/>
              </a:solidFill>
              <a:latin typeface="맑은 고딕" pitchFamily="50" charset="-127"/>
              <a:ea typeface="맑은 고딕" pitchFamily="50" charset="-127"/>
            </a:endParaRPr>
          </a:p>
        </p:txBody>
      </p:sp>
      <p:sp>
        <p:nvSpPr>
          <p:cNvPr id="4" name="제목 3"/>
          <p:cNvSpPr>
            <a:spLocks noGrp="1"/>
          </p:cNvSpPr>
          <p:nvPr>
            <p:ph type="title"/>
          </p:nvPr>
        </p:nvSpPr>
        <p:spPr>
          <a:xfrm>
            <a:off x="1697553" y="187705"/>
            <a:ext cx="8214894" cy="469925"/>
          </a:xfrm>
          <a:prstGeom prst="rect">
            <a:avLst/>
          </a:prstGeom>
        </p:spPr>
        <p:txBody>
          <a:bodyPr/>
          <a:lstStyle/>
          <a:p>
            <a:pPr algn="l"/>
            <a:r>
              <a:rPr lang="ko-KR" altLang="en-US" dirty="0"/>
              <a:t>참고</a:t>
            </a:r>
            <a:r>
              <a:rPr lang="en-US" altLang="ko-KR" dirty="0"/>
              <a:t>. </a:t>
            </a:r>
            <a:r>
              <a:rPr lang="ko-KR" altLang="en-US" dirty="0"/>
              <a:t>추천</a:t>
            </a:r>
            <a:r>
              <a:rPr lang="en-US" altLang="ko-KR" dirty="0"/>
              <a:t>(Recommendation) </a:t>
            </a:r>
            <a:r>
              <a:rPr lang="ko-KR" altLang="en-US" dirty="0"/>
              <a:t>분류</a:t>
            </a:r>
            <a:r>
              <a:rPr lang="en-US" altLang="ko-KR" dirty="0"/>
              <a:t>(1)</a:t>
            </a:r>
            <a:endParaRPr lang="ko-KR" altLang="en-US" dirty="0"/>
          </a:p>
        </p:txBody>
      </p:sp>
      <p:grpSp>
        <p:nvGrpSpPr>
          <p:cNvPr id="2" name="그룹 1">
            <a:extLst>
              <a:ext uri="{FF2B5EF4-FFF2-40B4-BE49-F238E27FC236}">
                <a16:creationId xmlns:a16="http://schemas.microsoft.com/office/drawing/2014/main" id="{DCF4758A-57E8-37DA-EA81-A8BC8787ADA5}"/>
              </a:ext>
            </a:extLst>
          </p:cNvPr>
          <p:cNvGrpSpPr/>
          <p:nvPr/>
        </p:nvGrpSpPr>
        <p:grpSpPr>
          <a:xfrm>
            <a:off x="10365058" y="64682"/>
            <a:ext cx="1739948" cy="500283"/>
            <a:chOff x="7773404" y="64681"/>
            <a:chExt cx="1739948" cy="500283"/>
          </a:xfrm>
        </p:grpSpPr>
        <p:sp>
          <p:nvSpPr>
            <p:cNvPr id="5" name="TextBox 4">
              <a:extLst>
                <a:ext uri="{FF2B5EF4-FFF2-40B4-BE49-F238E27FC236}">
                  <a16:creationId xmlns:a16="http://schemas.microsoft.com/office/drawing/2014/main" id="{EAF16228-9051-7210-81B1-3CD35FAF502C}"/>
                </a:ext>
              </a:extLst>
            </p:cNvPr>
            <p:cNvSpPr txBox="1"/>
            <p:nvPr/>
          </p:nvSpPr>
          <p:spPr>
            <a:xfrm>
              <a:off x="7773404" y="361831"/>
              <a:ext cx="1724831" cy="203133"/>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Collaborative Filtering</a:t>
              </a:r>
              <a:endParaRPr lang="ko-KR" altLang="en-US" sz="1200" dirty="0">
                <a:solidFill>
                  <a:srgbClr val="164191"/>
                </a:solidFill>
                <a:latin typeface="+mn-ea"/>
                <a:cs typeface="Arial" panose="020B0604020202020204" pitchFamily="34" charset="0"/>
              </a:endParaRPr>
            </a:p>
          </p:txBody>
        </p:sp>
        <p:sp>
          <p:nvSpPr>
            <p:cNvPr id="6" name="내용 개체 틀 11">
              <a:extLst>
                <a:ext uri="{FF2B5EF4-FFF2-40B4-BE49-F238E27FC236}">
                  <a16:creationId xmlns:a16="http://schemas.microsoft.com/office/drawing/2014/main" id="{F6B57CF6-5BE3-4C20-9116-F8C1A45A84B6}"/>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1698970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3F00F-CF32-6AC6-7074-81AEEE9549E6}"/>
            </a:ext>
          </a:extLst>
        </p:cNvPr>
        <p:cNvGrpSpPr/>
        <p:nvPr/>
      </p:nvGrpSpPr>
      <p:grpSpPr>
        <a:xfrm>
          <a:off x="0" y="0"/>
          <a:ext cx="0" cy="0"/>
          <a:chOff x="0" y="0"/>
          <a:chExt cx="0" cy="0"/>
        </a:xfrm>
      </p:grpSpPr>
      <p:sp>
        <p:nvSpPr>
          <p:cNvPr id="3" name="제목 2">
            <a:extLst>
              <a:ext uri="{FF2B5EF4-FFF2-40B4-BE49-F238E27FC236}">
                <a16:creationId xmlns:a16="http://schemas.microsoft.com/office/drawing/2014/main" id="{D9A41F0A-1B4F-834A-24A9-027526B7C4FD}"/>
              </a:ext>
            </a:extLst>
          </p:cNvPr>
          <p:cNvSpPr>
            <a:spLocks noGrp="1"/>
          </p:cNvSpPr>
          <p:nvPr>
            <p:ph type="title"/>
          </p:nvPr>
        </p:nvSpPr>
        <p:spPr>
          <a:xfrm>
            <a:off x="5727007" y="733304"/>
            <a:ext cx="5595113" cy="710877"/>
          </a:xfrm>
        </p:spPr>
        <p:txBody>
          <a:bodyPr/>
          <a:lstStyle/>
          <a:p>
            <a:r>
              <a:rPr lang="en-US" altLang="ko-KR" dirty="0"/>
              <a:t>1. Time Series Overview</a:t>
            </a:r>
            <a:endParaRPr lang="en-US" altLang="ko-KR" dirty="0">
              <a:latin typeface="+mn-ea"/>
              <a:ea typeface="+mn-ea"/>
            </a:endParaRPr>
          </a:p>
        </p:txBody>
      </p:sp>
    </p:spTree>
    <p:extLst>
      <p:ext uri="{BB962C8B-B14F-4D97-AF65-F5344CB8AC3E}">
        <p14:creationId xmlns:p14="http://schemas.microsoft.com/office/powerpoint/2010/main" val="2618647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2" descr="C:\Users\SDS\AppData\Local\Microsoft\Windows\INetCache\IE\FWYUXBB4\user-1633249_960_720[1].png"/>
          <p:cNvPicPr>
            <a:picLocks noChangeAspect="1" noChangeArrowheads="1"/>
          </p:cNvPicPr>
          <p:nvPr/>
        </p:nvPicPr>
        <p:blipFill>
          <a:blip r:embed="rId2" cstate="print">
            <a:duotone>
              <a:srgbClr val="1428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782458" y="908806"/>
            <a:ext cx="619083" cy="603983"/>
          </a:xfrm>
          <a:prstGeom prst="rect">
            <a:avLst/>
          </a:prstGeom>
          <a:noFill/>
          <a:extLst>
            <a:ext uri="{909E8E84-426E-40DD-AFC4-6F175D3DCCD1}">
              <a14:hiddenFill xmlns:a14="http://schemas.microsoft.com/office/drawing/2010/main">
                <a:solidFill>
                  <a:srgbClr val="FFFFFF"/>
                </a:solidFill>
              </a14:hiddenFill>
            </a:ext>
          </a:extLst>
        </p:spPr>
      </p:pic>
      <p:sp>
        <p:nvSpPr>
          <p:cNvPr id="102" name="모서리가 둥근 직사각형 101"/>
          <p:cNvSpPr/>
          <p:nvPr/>
        </p:nvSpPr>
        <p:spPr>
          <a:xfrm>
            <a:off x="7382485" y="1065216"/>
            <a:ext cx="1771048" cy="241433"/>
          </a:xfrm>
          <a:prstGeom prst="roundRect">
            <a:avLst/>
          </a:prstGeom>
          <a:solidFill>
            <a:schemeClr val="accent1">
              <a:lumMod val="90000"/>
            </a:schemeClr>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Item1</a:t>
            </a:r>
            <a:endParaRPr lang="ko-KR" altLang="en-US" kern="0" dirty="0">
              <a:solidFill>
                <a:sysClr val="windowText" lastClr="000000"/>
              </a:solidFill>
              <a:latin typeface="맑은 고딕"/>
              <a:ea typeface="맑은 고딕"/>
            </a:endParaRPr>
          </a:p>
        </p:txBody>
      </p:sp>
      <p:sp>
        <p:nvSpPr>
          <p:cNvPr id="103" name="직사각형 102"/>
          <p:cNvSpPr/>
          <p:nvPr/>
        </p:nvSpPr>
        <p:spPr>
          <a:xfrm>
            <a:off x="1488112" y="883105"/>
            <a:ext cx="2613258" cy="1675997"/>
          </a:xfrm>
          <a:prstGeom prst="rect">
            <a:avLst/>
          </a:prstGeom>
          <a:solidFill>
            <a:srgbClr val="164191"/>
          </a:solidFill>
          <a:ln w="6350" cap="flat" cmpd="sng" algn="ctr">
            <a:solidFill>
              <a:sysClr val="windowText" lastClr="000000"/>
            </a:solidFill>
            <a:prstDash val="solid"/>
          </a:ln>
          <a:effectLst/>
        </p:spPr>
        <p:txBody>
          <a:bodyPr rtlCol="0" anchor="ctr"/>
          <a:lstStyle/>
          <a:p>
            <a:pPr algn="ctr"/>
            <a:r>
              <a:rPr lang="en-US" altLang="ko-KR"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Content Based</a:t>
            </a:r>
          </a:p>
          <a:p>
            <a:pPr algn="ctr"/>
            <a:r>
              <a:rPr lang="en-US" altLang="ko-KR"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Filtering</a:t>
            </a:r>
            <a:endParaRPr lang="ko-KR" altLang="en-US"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04" name="모서리가 둥근 직사각형 103"/>
          <p:cNvSpPr/>
          <p:nvPr/>
        </p:nvSpPr>
        <p:spPr>
          <a:xfrm>
            <a:off x="7382485" y="1396418"/>
            <a:ext cx="1771048" cy="241433"/>
          </a:xfrm>
          <a:prstGeom prst="round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Item2</a:t>
            </a:r>
            <a:endParaRPr lang="ko-KR" altLang="en-US" kern="0" dirty="0">
              <a:solidFill>
                <a:sysClr val="windowText" lastClr="000000"/>
              </a:solidFill>
              <a:latin typeface="맑은 고딕"/>
              <a:ea typeface="맑은 고딕"/>
            </a:endParaRPr>
          </a:p>
        </p:txBody>
      </p:sp>
      <p:sp>
        <p:nvSpPr>
          <p:cNvPr id="105" name="모서리가 둥근 직사각형 104"/>
          <p:cNvSpPr/>
          <p:nvPr/>
        </p:nvSpPr>
        <p:spPr>
          <a:xfrm>
            <a:off x="7382485" y="1727620"/>
            <a:ext cx="1771048" cy="241433"/>
          </a:xfrm>
          <a:prstGeom prst="round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Item3</a:t>
            </a:r>
            <a:endParaRPr lang="ko-KR" altLang="en-US" kern="0" dirty="0">
              <a:solidFill>
                <a:sysClr val="windowText" lastClr="000000"/>
              </a:solidFill>
              <a:latin typeface="맑은 고딕"/>
              <a:ea typeface="맑은 고딕"/>
            </a:endParaRPr>
          </a:p>
        </p:txBody>
      </p:sp>
      <p:sp>
        <p:nvSpPr>
          <p:cNvPr id="106" name="모서리가 둥근 직사각형 105"/>
          <p:cNvSpPr/>
          <p:nvPr/>
        </p:nvSpPr>
        <p:spPr>
          <a:xfrm>
            <a:off x="7382485" y="2058821"/>
            <a:ext cx="1771048" cy="241433"/>
          </a:xfrm>
          <a:prstGeom prst="roundRect">
            <a:avLst/>
          </a:prstGeom>
          <a:solidFill>
            <a:schemeClr val="accent1">
              <a:lumMod val="90000"/>
            </a:schemeClr>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Item4</a:t>
            </a:r>
            <a:endParaRPr lang="ko-KR" altLang="en-US" kern="0" dirty="0">
              <a:solidFill>
                <a:sysClr val="windowText" lastClr="000000"/>
              </a:solidFill>
              <a:latin typeface="맑은 고딕"/>
              <a:ea typeface="맑은 고딕"/>
            </a:endParaRPr>
          </a:p>
        </p:txBody>
      </p:sp>
      <p:sp>
        <p:nvSpPr>
          <p:cNvPr id="107" name="오른쪽 화살표 106"/>
          <p:cNvSpPr/>
          <p:nvPr/>
        </p:nvSpPr>
        <p:spPr>
          <a:xfrm>
            <a:off x="5401541" y="1105554"/>
            <a:ext cx="1980945" cy="201095"/>
          </a:xfrm>
          <a:prstGeom prst="rightArrow">
            <a:avLst/>
          </a:prstGeom>
          <a:solidFill>
            <a:srgbClr val="19B8FF"/>
          </a:solidFill>
          <a:ln w="6350" cap="flat" cmpd="sng" algn="ctr">
            <a:noFill/>
            <a:prstDash val="solid"/>
          </a:ln>
          <a:effectLst/>
        </p:spPr>
        <p:txBody>
          <a:bodyPr rtlCol="0" anchor="ctr"/>
          <a:lstStyle/>
          <a:p>
            <a:pPr algn="ctr" latinLnBrk="0">
              <a:defRPr/>
            </a:pPr>
            <a:endParaRPr lang="ko-KR" altLang="en-US" sz="1400" kern="0" dirty="0">
              <a:solidFill>
                <a:sysClr val="windowText" lastClr="000000"/>
              </a:solidFill>
              <a:latin typeface="맑은 고딕"/>
              <a:ea typeface="맑은 고딕"/>
            </a:endParaRPr>
          </a:p>
        </p:txBody>
      </p:sp>
      <p:sp>
        <p:nvSpPr>
          <p:cNvPr id="108" name="TextBox 107"/>
          <p:cNvSpPr txBox="1"/>
          <p:nvPr/>
        </p:nvSpPr>
        <p:spPr>
          <a:xfrm>
            <a:off x="5782846" y="810686"/>
            <a:ext cx="632802" cy="400110"/>
          </a:xfrm>
          <a:prstGeom prst="rect">
            <a:avLst/>
          </a:prstGeom>
          <a:noFill/>
        </p:spPr>
        <p:txBody>
          <a:bodyPr wrap="none" rtlCol="0">
            <a:spAutoFit/>
          </a:bodyPr>
          <a:lstStyle/>
          <a:p>
            <a:pPr latinLnBrk="0">
              <a:defRPr/>
            </a:pPr>
            <a:r>
              <a:rPr lang="en-US" altLang="ko-KR" sz="2000" kern="0" dirty="0">
                <a:solidFill>
                  <a:sysClr val="windowText" lastClr="000000"/>
                </a:solidFill>
                <a:latin typeface="맑은 고딕"/>
                <a:ea typeface="맑은 고딕" panose="020B0503020000020004" pitchFamily="50" charset="-127"/>
              </a:rPr>
              <a:t>Like</a:t>
            </a:r>
            <a:endParaRPr lang="ko-KR" altLang="en-US" sz="2000" kern="0" dirty="0">
              <a:solidFill>
                <a:sysClr val="windowText" lastClr="000000"/>
              </a:solidFill>
              <a:latin typeface="맑은 고딕"/>
              <a:ea typeface="맑은 고딕" panose="020B0503020000020004" pitchFamily="50" charset="-127"/>
            </a:endParaRPr>
          </a:p>
        </p:txBody>
      </p:sp>
      <p:cxnSp>
        <p:nvCxnSpPr>
          <p:cNvPr id="109" name="꺾인 연결선 108"/>
          <p:cNvCxnSpPr>
            <a:stCxn id="102" idx="3"/>
            <a:endCxn id="106" idx="3"/>
          </p:cNvCxnSpPr>
          <p:nvPr/>
        </p:nvCxnSpPr>
        <p:spPr>
          <a:xfrm>
            <a:off x="9153533" y="1185933"/>
            <a:ext cx="12700" cy="993605"/>
          </a:xfrm>
          <a:prstGeom prst="bentConnector3">
            <a:avLst>
              <a:gd name="adj1" fmla="val 1800000"/>
            </a:avLst>
          </a:prstGeom>
          <a:noFill/>
          <a:ln w="6350" cap="flat" cmpd="sng" algn="ctr">
            <a:solidFill>
              <a:sysClr val="windowText" lastClr="000000"/>
            </a:solidFill>
            <a:prstDash val="solid"/>
            <a:headEnd type="triangle" w="med" len="med"/>
            <a:tailEnd type="triangle" w="med" len="med"/>
          </a:ln>
          <a:effectLst/>
        </p:spPr>
      </p:cxnSp>
      <p:sp>
        <p:nvSpPr>
          <p:cNvPr id="110" name="TextBox 109"/>
          <p:cNvSpPr txBox="1"/>
          <p:nvPr/>
        </p:nvSpPr>
        <p:spPr>
          <a:xfrm>
            <a:off x="9407204" y="1270245"/>
            <a:ext cx="1641796" cy="923330"/>
          </a:xfrm>
          <a:prstGeom prst="rect">
            <a:avLst/>
          </a:prstGeom>
          <a:noFill/>
        </p:spPr>
        <p:txBody>
          <a:bodyPr wrap="none" rtlCol="0">
            <a:spAutoFit/>
          </a:bodyPr>
          <a:lstStyle/>
          <a:p>
            <a:pPr latinLnBrk="0">
              <a:defRPr/>
            </a:pPr>
            <a:r>
              <a:rPr lang="en-US" altLang="ko-KR" kern="0" dirty="0">
                <a:solidFill>
                  <a:sysClr val="windowText" lastClr="000000"/>
                </a:solidFill>
                <a:latin typeface="맑은 고딕"/>
                <a:ea typeface="맑은 고딕" panose="020B0503020000020004" pitchFamily="50" charset="-127"/>
              </a:rPr>
              <a:t>Similar</a:t>
            </a:r>
          </a:p>
          <a:p>
            <a:pPr latinLnBrk="0">
              <a:defRPr/>
            </a:pPr>
            <a:r>
              <a:rPr lang="en-US" altLang="ko-KR" kern="0" dirty="0">
                <a:solidFill>
                  <a:sysClr val="windowText" lastClr="000000"/>
                </a:solidFill>
                <a:latin typeface="맑은 고딕"/>
                <a:ea typeface="맑은 고딕" panose="020B0503020000020004" pitchFamily="50" charset="-127"/>
              </a:rPr>
              <a:t>(based on</a:t>
            </a:r>
          </a:p>
          <a:p>
            <a:pPr latinLnBrk="0">
              <a:defRPr/>
            </a:pPr>
            <a:r>
              <a:rPr lang="en-US" altLang="ko-KR" kern="0" dirty="0">
                <a:solidFill>
                  <a:sysClr val="windowText" lastClr="000000"/>
                </a:solidFill>
                <a:latin typeface="맑은 고딕"/>
                <a:ea typeface="맑은 고딕" panose="020B0503020000020004" pitchFamily="50" charset="-127"/>
              </a:rPr>
              <a:t>Item features)</a:t>
            </a:r>
          </a:p>
        </p:txBody>
      </p:sp>
      <p:sp>
        <p:nvSpPr>
          <p:cNvPr id="111" name="오른쪽 화살표 110"/>
          <p:cNvSpPr/>
          <p:nvPr/>
        </p:nvSpPr>
        <p:spPr>
          <a:xfrm rot="1341462" flipH="1">
            <a:off x="5481497" y="1711913"/>
            <a:ext cx="1921311" cy="272842"/>
          </a:xfrm>
          <a:prstGeom prst="rightArrow">
            <a:avLst/>
          </a:prstGeom>
          <a:solidFill>
            <a:srgbClr val="FF0000"/>
          </a:solidFill>
          <a:ln w="6350" cap="flat" cmpd="sng" algn="ctr">
            <a:noFill/>
            <a:prstDash val="solid"/>
          </a:ln>
          <a:effectLst/>
        </p:spPr>
        <p:txBody>
          <a:bodyPr rtlCol="0" anchor="ctr"/>
          <a:lstStyle/>
          <a:p>
            <a:pPr algn="ctr" latinLnBrk="0">
              <a:defRPr/>
            </a:pPr>
            <a:endParaRPr lang="ko-KR" altLang="en-US" sz="1400" kern="0" dirty="0">
              <a:solidFill>
                <a:sysClr val="windowText" lastClr="000000"/>
              </a:solidFill>
              <a:latin typeface="맑은 고딕"/>
              <a:ea typeface="맑은 고딕"/>
            </a:endParaRPr>
          </a:p>
        </p:txBody>
      </p:sp>
      <p:sp>
        <p:nvSpPr>
          <p:cNvPr id="112" name="TextBox 111"/>
          <p:cNvSpPr txBox="1"/>
          <p:nvPr/>
        </p:nvSpPr>
        <p:spPr>
          <a:xfrm>
            <a:off x="5501819" y="1939812"/>
            <a:ext cx="1640449" cy="400110"/>
          </a:xfrm>
          <a:prstGeom prst="rect">
            <a:avLst/>
          </a:prstGeom>
          <a:noFill/>
        </p:spPr>
        <p:txBody>
          <a:bodyPr wrap="none" rtlCol="0">
            <a:spAutoFit/>
          </a:bodyPr>
          <a:lstStyle/>
          <a:p>
            <a:pPr latinLnBrk="0">
              <a:defRPr/>
            </a:pPr>
            <a:r>
              <a:rPr lang="en-US" altLang="ko-KR" sz="2000" kern="0" dirty="0">
                <a:solidFill>
                  <a:sysClr val="windowText" lastClr="000000"/>
                </a:solidFill>
                <a:latin typeface="맑은 고딕"/>
                <a:ea typeface="맑은 고딕" panose="020B0503020000020004" pitchFamily="50" charset="-127"/>
              </a:rPr>
              <a:t>Recommend</a:t>
            </a:r>
            <a:endParaRPr lang="ko-KR" altLang="en-US" sz="2000" kern="0" dirty="0">
              <a:solidFill>
                <a:sysClr val="windowText" lastClr="000000"/>
              </a:solidFill>
              <a:latin typeface="맑은 고딕"/>
              <a:ea typeface="맑은 고딕" panose="020B0503020000020004" pitchFamily="50" charset="-127"/>
            </a:endParaRPr>
          </a:p>
        </p:txBody>
      </p:sp>
      <p:pic>
        <p:nvPicPr>
          <p:cNvPr id="113" name="Picture 2" descr="C:\Users\SDS\AppData\Local\Microsoft\Windows\INetCache\IE\FWYUXBB4\user-1633249_960_720[1].png"/>
          <p:cNvPicPr>
            <a:picLocks noChangeAspect="1" noChangeArrowheads="1"/>
          </p:cNvPicPr>
          <p:nvPr/>
        </p:nvPicPr>
        <p:blipFill>
          <a:blip r:embed="rId2" cstate="print">
            <a:duotone>
              <a:srgbClr val="1428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920967" y="2482778"/>
            <a:ext cx="619083" cy="603983"/>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114" name="모서리가 둥근 직사각형 113"/>
          <p:cNvSpPr/>
          <p:nvPr/>
        </p:nvSpPr>
        <p:spPr>
          <a:xfrm>
            <a:off x="8573116" y="2830983"/>
            <a:ext cx="1771048" cy="241433"/>
          </a:xfrm>
          <a:prstGeom prst="round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Item1</a:t>
            </a:r>
            <a:endParaRPr lang="ko-KR" altLang="en-US" kern="0" dirty="0">
              <a:solidFill>
                <a:sysClr val="windowText" lastClr="000000"/>
              </a:solidFill>
              <a:latin typeface="맑은 고딕"/>
              <a:ea typeface="맑은 고딕"/>
            </a:endParaRPr>
          </a:p>
        </p:txBody>
      </p:sp>
      <p:sp>
        <p:nvSpPr>
          <p:cNvPr id="115" name="모서리가 둥근 직사각형 114"/>
          <p:cNvSpPr/>
          <p:nvPr/>
        </p:nvSpPr>
        <p:spPr>
          <a:xfrm>
            <a:off x="8573116" y="3162185"/>
            <a:ext cx="1771048" cy="241433"/>
          </a:xfrm>
          <a:prstGeom prst="round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Item2</a:t>
            </a:r>
            <a:endParaRPr lang="ko-KR" altLang="en-US" kern="0" dirty="0">
              <a:solidFill>
                <a:sysClr val="windowText" lastClr="000000"/>
              </a:solidFill>
              <a:latin typeface="맑은 고딕"/>
              <a:ea typeface="맑은 고딕"/>
            </a:endParaRPr>
          </a:p>
        </p:txBody>
      </p:sp>
      <p:sp>
        <p:nvSpPr>
          <p:cNvPr id="116" name="모서리가 둥근 직사각형 115"/>
          <p:cNvSpPr/>
          <p:nvPr/>
        </p:nvSpPr>
        <p:spPr>
          <a:xfrm>
            <a:off x="8573116" y="3493387"/>
            <a:ext cx="1771048" cy="241433"/>
          </a:xfrm>
          <a:prstGeom prst="round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Item3</a:t>
            </a:r>
            <a:endParaRPr lang="ko-KR" altLang="en-US" kern="0" dirty="0">
              <a:solidFill>
                <a:sysClr val="windowText" lastClr="000000"/>
              </a:solidFill>
              <a:latin typeface="맑은 고딕"/>
              <a:ea typeface="맑은 고딕"/>
            </a:endParaRPr>
          </a:p>
        </p:txBody>
      </p:sp>
      <p:sp>
        <p:nvSpPr>
          <p:cNvPr id="117" name="모서리가 둥근 직사각형 116"/>
          <p:cNvSpPr/>
          <p:nvPr/>
        </p:nvSpPr>
        <p:spPr>
          <a:xfrm>
            <a:off x="8573116" y="3824588"/>
            <a:ext cx="1771048" cy="241433"/>
          </a:xfrm>
          <a:prstGeom prst="round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Item4</a:t>
            </a:r>
            <a:endParaRPr lang="ko-KR" altLang="en-US" kern="0" dirty="0">
              <a:solidFill>
                <a:sysClr val="windowText" lastClr="000000"/>
              </a:solidFill>
              <a:latin typeface="맑은 고딕"/>
              <a:ea typeface="맑은 고딕"/>
            </a:endParaRPr>
          </a:p>
        </p:txBody>
      </p:sp>
      <p:sp>
        <p:nvSpPr>
          <p:cNvPr id="119" name="TextBox 118"/>
          <p:cNvSpPr txBox="1"/>
          <p:nvPr/>
        </p:nvSpPr>
        <p:spPr>
          <a:xfrm>
            <a:off x="7382485" y="2511400"/>
            <a:ext cx="632802" cy="400110"/>
          </a:xfrm>
          <a:prstGeom prst="rect">
            <a:avLst/>
          </a:prstGeom>
          <a:noFill/>
        </p:spPr>
        <p:txBody>
          <a:bodyPr wrap="none" rtlCol="0">
            <a:spAutoFit/>
          </a:bodyPr>
          <a:lstStyle/>
          <a:p>
            <a:pPr latinLnBrk="0">
              <a:defRPr/>
            </a:pPr>
            <a:r>
              <a:rPr lang="en-US" altLang="ko-KR" sz="2000" kern="0" dirty="0">
                <a:solidFill>
                  <a:sysClr val="windowText" lastClr="000000"/>
                </a:solidFill>
                <a:latin typeface="맑은 고딕"/>
                <a:ea typeface="맑은 고딕" panose="020B0503020000020004" pitchFamily="50" charset="-127"/>
              </a:rPr>
              <a:t>Like</a:t>
            </a:r>
            <a:endParaRPr lang="ko-KR" altLang="en-US" sz="2000" kern="0" dirty="0">
              <a:solidFill>
                <a:sysClr val="windowText" lastClr="000000"/>
              </a:solidFill>
              <a:latin typeface="맑은 고딕"/>
              <a:ea typeface="맑은 고딕" panose="020B0503020000020004" pitchFamily="50" charset="-127"/>
            </a:endParaRPr>
          </a:p>
        </p:txBody>
      </p:sp>
      <p:sp>
        <p:nvSpPr>
          <p:cNvPr id="120" name="오른쪽 화살표 119"/>
          <p:cNvSpPr/>
          <p:nvPr/>
        </p:nvSpPr>
        <p:spPr>
          <a:xfrm rot="1341462" flipH="1">
            <a:off x="6672128" y="3477680"/>
            <a:ext cx="1921311" cy="272842"/>
          </a:xfrm>
          <a:prstGeom prst="rightArrow">
            <a:avLst/>
          </a:prstGeom>
          <a:solidFill>
            <a:srgbClr val="FF0000"/>
          </a:solidFill>
          <a:ln w="6350" cap="flat" cmpd="sng" algn="ctr">
            <a:noFill/>
            <a:prstDash val="solid"/>
          </a:ln>
          <a:effectLst/>
        </p:spPr>
        <p:txBody>
          <a:bodyPr rtlCol="0" anchor="ctr"/>
          <a:lstStyle/>
          <a:p>
            <a:pPr algn="ctr" latinLnBrk="0">
              <a:defRPr/>
            </a:pPr>
            <a:endParaRPr lang="ko-KR" altLang="en-US" sz="1400" kern="0" dirty="0">
              <a:solidFill>
                <a:sysClr val="windowText" lastClr="000000"/>
              </a:solidFill>
              <a:latin typeface="맑은 고딕"/>
              <a:ea typeface="맑은 고딕"/>
            </a:endParaRPr>
          </a:p>
        </p:txBody>
      </p:sp>
      <p:sp>
        <p:nvSpPr>
          <p:cNvPr id="121" name="TextBox 120"/>
          <p:cNvSpPr txBox="1"/>
          <p:nvPr/>
        </p:nvSpPr>
        <p:spPr>
          <a:xfrm>
            <a:off x="6535809" y="3445799"/>
            <a:ext cx="1640449" cy="400110"/>
          </a:xfrm>
          <a:prstGeom prst="rect">
            <a:avLst/>
          </a:prstGeom>
          <a:noFill/>
        </p:spPr>
        <p:txBody>
          <a:bodyPr wrap="none" rtlCol="0">
            <a:spAutoFit/>
          </a:bodyPr>
          <a:lstStyle/>
          <a:p>
            <a:pPr latinLnBrk="0">
              <a:defRPr/>
            </a:pPr>
            <a:r>
              <a:rPr lang="en-US" altLang="ko-KR" sz="2000" kern="0" dirty="0">
                <a:solidFill>
                  <a:sysClr val="windowText" lastClr="000000"/>
                </a:solidFill>
                <a:latin typeface="맑은 고딕"/>
                <a:ea typeface="맑은 고딕" panose="020B0503020000020004" pitchFamily="50" charset="-127"/>
              </a:rPr>
              <a:t>Recommend</a:t>
            </a:r>
            <a:endParaRPr lang="ko-KR" altLang="en-US" sz="2000" kern="0" dirty="0">
              <a:solidFill>
                <a:sysClr val="windowText" lastClr="000000"/>
              </a:solidFill>
              <a:latin typeface="맑은 고딕"/>
              <a:ea typeface="맑은 고딕" panose="020B0503020000020004" pitchFamily="50" charset="-127"/>
            </a:endParaRPr>
          </a:p>
        </p:txBody>
      </p:sp>
      <p:pic>
        <p:nvPicPr>
          <p:cNvPr id="122" name="Picture 2" descr="C:\Users\SDS\AppData\Local\Microsoft\Windows\INetCache\IE\FWYUXBB4\user-1633249_960_720[1].png"/>
          <p:cNvPicPr>
            <a:picLocks noChangeAspect="1" noChangeArrowheads="1"/>
          </p:cNvPicPr>
          <p:nvPr/>
        </p:nvPicPr>
        <p:blipFill>
          <a:blip r:embed="rId2" cstate="print">
            <a:duotone>
              <a:srgbClr val="EA609E">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920966" y="3184954"/>
            <a:ext cx="619083" cy="603983"/>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C:\Users\SDS\AppData\Local\Microsoft\Windows\INetCache\IE\FWYUXBB4\user-1633249_960_720[1].png"/>
          <p:cNvPicPr>
            <a:picLocks noChangeAspect="1" noChangeArrowheads="1"/>
          </p:cNvPicPr>
          <p:nvPr/>
        </p:nvPicPr>
        <p:blipFill>
          <a:blip r:embed="rId2" cstate="print">
            <a:duotone>
              <a:srgbClr val="F5A2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920965" y="3874226"/>
            <a:ext cx="619083" cy="603983"/>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cxnSp>
        <p:nvCxnSpPr>
          <p:cNvPr id="124" name="꺾인 연결선 123"/>
          <p:cNvCxnSpPr>
            <a:stCxn id="113" idx="1"/>
            <a:endCxn id="123" idx="1"/>
          </p:cNvCxnSpPr>
          <p:nvPr/>
        </p:nvCxnSpPr>
        <p:spPr>
          <a:xfrm rot="10800000" flipV="1">
            <a:off x="5920964" y="2784769"/>
            <a:ext cx="2" cy="1391448"/>
          </a:xfrm>
          <a:prstGeom prst="bentConnector3">
            <a:avLst>
              <a:gd name="adj1" fmla="val 11430100000"/>
            </a:avLst>
          </a:prstGeom>
          <a:noFill/>
          <a:ln w="6350" cap="flat" cmpd="sng" algn="ctr">
            <a:solidFill>
              <a:sysClr val="windowText" lastClr="000000"/>
            </a:solidFill>
            <a:prstDash val="solid"/>
            <a:headEnd type="triangle" w="med" len="med"/>
            <a:tailEnd type="triangle" w="med" len="med"/>
          </a:ln>
          <a:effectLst/>
        </p:spPr>
      </p:cxnSp>
      <p:sp>
        <p:nvSpPr>
          <p:cNvPr id="125" name="TextBox 124"/>
          <p:cNvSpPr txBox="1"/>
          <p:nvPr/>
        </p:nvSpPr>
        <p:spPr>
          <a:xfrm>
            <a:off x="4149535" y="3045996"/>
            <a:ext cx="1566454" cy="923330"/>
          </a:xfrm>
          <a:prstGeom prst="rect">
            <a:avLst/>
          </a:prstGeom>
          <a:noFill/>
        </p:spPr>
        <p:txBody>
          <a:bodyPr wrap="none" rtlCol="0">
            <a:spAutoFit/>
          </a:bodyPr>
          <a:lstStyle/>
          <a:p>
            <a:pPr algn="r" latinLnBrk="0">
              <a:defRPr/>
            </a:pPr>
            <a:r>
              <a:rPr lang="en-US" altLang="ko-KR" kern="0" dirty="0">
                <a:solidFill>
                  <a:sysClr val="windowText" lastClr="000000"/>
                </a:solidFill>
                <a:latin typeface="맑은 고딕"/>
                <a:ea typeface="맑은 고딕" panose="020B0503020000020004" pitchFamily="50" charset="-127"/>
              </a:rPr>
              <a:t>Similar</a:t>
            </a:r>
          </a:p>
          <a:p>
            <a:pPr algn="r" latinLnBrk="0">
              <a:defRPr/>
            </a:pPr>
            <a:r>
              <a:rPr lang="en-US" altLang="ko-KR" kern="0" dirty="0">
                <a:solidFill>
                  <a:sysClr val="windowText" lastClr="000000"/>
                </a:solidFill>
                <a:latin typeface="맑은 고딕"/>
                <a:ea typeface="맑은 고딕" panose="020B0503020000020004" pitchFamily="50" charset="-127"/>
              </a:rPr>
              <a:t>(based on</a:t>
            </a:r>
          </a:p>
          <a:p>
            <a:pPr algn="r" latinLnBrk="0">
              <a:defRPr/>
            </a:pPr>
            <a:r>
              <a:rPr lang="en-US" altLang="ko-KR" kern="0" dirty="0">
                <a:solidFill>
                  <a:sysClr val="windowText" lastClr="000000"/>
                </a:solidFill>
                <a:latin typeface="맑은 고딕"/>
                <a:ea typeface="맑은 고딕" panose="020B0503020000020004" pitchFamily="50" charset="-127"/>
              </a:rPr>
              <a:t>User’s rating)</a:t>
            </a:r>
            <a:endParaRPr lang="ko-KR" altLang="en-US" kern="0" dirty="0">
              <a:solidFill>
                <a:sysClr val="windowText" lastClr="000000"/>
              </a:solidFill>
              <a:latin typeface="맑은 고딕"/>
              <a:ea typeface="맑은 고딕" panose="020B0503020000020004" pitchFamily="50" charset="-127"/>
            </a:endParaRPr>
          </a:p>
        </p:txBody>
      </p:sp>
      <p:sp>
        <p:nvSpPr>
          <p:cNvPr id="126" name="오른쪽 화살표 125"/>
          <p:cNvSpPr/>
          <p:nvPr/>
        </p:nvSpPr>
        <p:spPr>
          <a:xfrm rot="21110067">
            <a:off x="6592171" y="4075671"/>
            <a:ext cx="1980945" cy="201095"/>
          </a:xfrm>
          <a:prstGeom prst="rightArrow">
            <a:avLst/>
          </a:prstGeom>
          <a:solidFill>
            <a:srgbClr val="19B8FF"/>
          </a:solidFill>
          <a:ln w="6350" cap="flat" cmpd="sng" algn="ctr">
            <a:noFill/>
            <a:prstDash val="solid"/>
          </a:ln>
          <a:effectLst/>
        </p:spPr>
        <p:txBody>
          <a:bodyPr rtlCol="0" anchor="ctr"/>
          <a:lstStyle/>
          <a:p>
            <a:pPr algn="ctr" latinLnBrk="0">
              <a:defRPr/>
            </a:pPr>
            <a:endParaRPr lang="ko-KR" altLang="en-US" sz="1400" kern="0" dirty="0">
              <a:solidFill>
                <a:sysClr val="windowText" lastClr="000000"/>
              </a:solidFill>
              <a:latin typeface="맑은 고딕"/>
              <a:ea typeface="맑은 고딕"/>
            </a:endParaRPr>
          </a:p>
        </p:txBody>
      </p:sp>
      <p:sp>
        <p:nvSpPr>
          <p:cNvPr id="127" name="TextBox 126"/>
          <p:cNvSpPr txBox="1"/>
          <p:nvPr/>
        </p:nvSpPr>
        <p:spPr>
          <a:xfrm>
            <a:off x="7382485" y="4185770"/>
            <a:ext cx="632802" cy="400110"/>
          </a:xfrm>
          <a:prstGeom prst="rect">
            <a:avLst/>
          </a:prstGeom>
          <a:noFill/>
        </p:spPr>
        <p:txBody>
          <a:bodyPr wrap="none" rtlCol="0">
            <a:spAutoFit/>
          </a:bodyPr>
          <a:lstStyle/>
          <a:p>
            <a:pPr latinLnBrk="0">
              <a:defRPr/>
            </a:pPr>
            <a:r>
              <a:rPr lang="en-US" altLang="ko-KR" sz="2000" kern="0" dirty="0">
                <a:solidFill>
                  <a:sysClr val="windowText" lastClr="000000"/>
                </a:solidFill>
                <a:latin typeface="맑은 고딕"/>
                <a:ea typeface="맑은 고딕" panose="020B0503020000020004" pitchFamily="50" charset="-127"/>
              </a:rPr>
              <a:t>Like</a:t>
            </a:r>
            <a:endParaRPr lang="ko-KR" altLang="en-US" sz="2000" kern="0" dirty="0">
              <a:solidFill>
                <a:sysClr val="windowText" lastClr="000000"/>
              </a:solidFill>
              <a:latin typeface="맑은 고딕"/>
              <a:ea typeface="맑은 고딕" panose="020B0503020000020004" pitchFamily="50" charset="-127"/>
            </a:endParaRPr>
          </a:p>
        </p:txBody>
      </p:sp>
      <p:pic>
        <p:nvPicPr>
          <p:cNvPr id="128" name="Picture 2" descr="C:\Users\SDS\AppData\Local\Microsoft\Windows\INetCache\IE\FWYUXBB4\user-1633249_960_720[1].png"/>
          <p:cNvPicPr>
            <a:picLocks noChangeAspect="1" noChangeArrowheads="1"/>
          </p:cNvPicPr>
          <p:nvPr/>
        </p:nvPicPr>
        <p:blipFill>
          <a:blip r:embed="rId2" cstate="print">
            <a:duotone>
              <a:srgbClr val="1428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19839" y="4537408"/>
            <a:ext cx="619083" cy="603983"/>
          </a:xfrm>
          <a:prstGeom prst="rect">
            <a:avLst/>
          </a:prstGeom>
          <a:noFill/>
          <a:extLst>
            <a:ext uri="{909E8E84-426E-40DD-AFC4-6F175D3DCCD1}">
              <a14:hiddenFill xmlns:a14="http://schemas.microsoft.com/office/drawing/2010/main">
                <a:solidFill>
                  <a:srgbClr val="FFFFFF"/>
                </a:solidFill>
              </a14:hiddenFill>
            </a:ext>
          </a:extLst>
        </p:spPr>
      </p:pic>
      <p:sp>
        <p:nvSpPr>
          <p:cNvPr id="129" name="모서리가 둥근 직사각형 128"/>
          <p:cNvSpPr/>
          <p:nvPr/>
        </p:nvSpPr>
        <p:spPr>
          <a:xfrm>
            <a:off x="7271988" y="4885613"/>
            <a:ext cx="1771048" cy="241433"/>
          </a:xfrm>
          <a:prstGeom prst="roundRect">
            <a:avLst/>
          </a:prstGeom>
          <a:solidFill>
            <a:schemeClr val="accent1">
              <a:lumMod val="90000"/>
            </a:schemeClr>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Item1</a:t>
            </a:r>
            <a:endParaRPr lang="ko-KR" altLang="en-US" kern="0" dirty="0">
              <a:solidFill>
                <a:sysClr val="windowText" lastClr="000000"/>
              </a:solidFill>
              <a:latin typeface="맑은 고딕"/>
              <a:ea typeface="맑은 고딕"/>
            </a:endParaRPr>
          </a:p>
        </p:txBody>
      </p:sp>
      <p:sp>
        <p:nvSpPr>
          <p:cNvPr id="130" name="모서리가 둥근 직사각형 129"/>
          <p:cNvSpPr/>
          <p:nvPr/>
        </p:nvSpPr>
        <p:spPr>
          <a:xfrm>
            <a:off x="7271988" y="5216815"/>
            <a:ext cx="1771048" cy="241433"/>
          </a:xfrm>
          <a:prstGeom prst="round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Item2</a:t>
            </a:r>
            <a:endParaRPr lang="ko-KR" altLang="en-US" kern="0" dirty="0">
              <a:solidFill>
                <a:sysClr val="windowText" lastClr="000000"/>
              </a:solidFill>
              <a:latin typeface="맑은 고딕"/>
              <a:ea typeface="맑은 고딕"/>
            </a:endParaRPr>
          </a:p>
        </p:txBody>
      </p:sp>
      <p:sp>
        <p:nvSpPr>
          <p:cNvPr id="131" name="모서리가 둥근 직사각형 130"/>
          <p:cNvSpPr/>
          <p:nvPr/>
        </p:nvSpPr>
        <p:spPr>
          <a:xfrm>
            <a:off x="7271988" y="5548017"/>
            <a:ext cx="1771048" cy="241433"/>
          </a:xfrm>
          <a:prstGeom prst="roundRect">
            <a:avLst/>
          </a:prstGeom>
          <a:solidFill>
            <a:sysClr val="window" lastClr="FFFFFF"/>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Item3</a:t>
            </a:r>
            <a:endParaRPr lang="ko-KR" altLang="en-US" kern="0" dirty="0">
              <a:solidFill>
                <a:sysClr val="windowText" lastClr="000000"/>
              </a:solidFill>
              <a:latin typeface="맑은 고딕"/>
              <a:ea typeface="맑은 고딕"/>
            </a:endParaRPr>
          </a:p>
        </p:txBody>
      </p:sp>
      <p:sp>
        <p:nvSpPr>
          <p:cNvPr id="132" name="모서리가 둥근 직사각형 131"/>
          <p:cNvSpPr/>
          <p:nvPr/>
        </p:nvSpPr>
        <p:spPr>
          <a:xfrm>
            <a:off x="7271988" y="5879218"/>
            <a:ext cx="1771048" cy="241433"/>
          </a:xfrm>
          <a:prstGeom prst="roundRect">
            <a:avLst/>
          </a:prstGeom>
          <a:solidFill>
            <a:schemeClr val="accent1">
              <a:lumMod val="90000"/>
            </a:schemeClr>
          </a:solidFill>
          <a:ln w="6350" cap="flat" cmpd="sng" algn="ctr">
            <a:solidFill>
              <a:sysClr val="windowText" lastClr="000000"/>
            </a:solidFill>
            <a:prstDash val="solid"/>
          </a:ln>
          <a:effectLst/>
        </p:spPr>
        <p:txBody>
          <a:bodyPr rtlCol="0" anchor="ctr"/>
          <a:lstStyle/>
          <a:p>
            <a:pPr algn="ctr" latinLnBrk="0">
              <a:defRPr/>
            </a:pPr>
            <a:r>
              <a:rPr lang="en-US" altLang="ko-KR" kern="0" dirty="0">
                <a:solidFill>
                  <a:sysClr val="windowText" lastClr="000000"/>
                </a:solidFill>
                <a:latin typeface="맑은 고딕"/>
                <a:ea typeface="맑은 고딕"/>
              </a:rPr>
              <a:t>Item4</a:t>
            </a:r>
            <a:endParaRPr lang="ko-KR" altLang="en-US" kern="0" dirty="0">
              <a:solidFill>
                <a:sysClr val="windowText" lastClr="000000"/>
              </a:solidFill>
              <a:latin typeface="맑은 고딕"/>
              <a:ea typeface="맑은 고딕"/>
            </a:endParaRPr>
          </a:p>
        </p:txBody>
      </p:sp>
      <p:sp>
        <p:nvSpPr>
          <p:cNvPr id="133" name="오른쪽 화살표 132"/>
          <p:cNvSpPr/>
          <p:nvPr/>
        </p:nvSpPr>
        <p:spPr>
          <a:xfrm>
            <a:off x="5291044" y="4925951"/>
            <a:ext cx="1980945" cy="201095"/>
          </a:xfrm>
          <a:prstGeom prst="rightArrow">
            <a:avLst/>
          </a:prstGeom>
          <a:solidFill>
            <a:srgbClr val="19B8FF"/>
          </a:solidFill>
          <a:ln w="6350" cap="flat" cmpd="sng" algn="ctr">
            <a:noFill/>
            <a:prstDash val="solid"/>
          </a:ln>
          <a:effectLst/>
        </p:spPr>
        <p:txBody>
          <a:bodyPr rtlCol="0" anchor="ctr"/>
          <a:lstStyle/>
          <a:p>
            <a:pPr algn="ctr" latinLnBrk="0">
              <a:defRPr/>
            </a:pPr>
            <a:endParaRPr lang="ko-KR" altLang="en-US" sz="1400" kern="0" dirty="0">
              <a:solidFill>
                <a:sysClr val="windowText" lastClr="000000"/>
              </a:solidFill>
              <a:latin typeface="맑은 고딕"/>
              <a:ea typeface="맑은 고딕"/>
            </a:endParaRPr>
          </a:p>
        </p:txBody>
      </p:sp>
      <p:sp>
        <p:nvSpPr>
          <p:cNvPr id="134" name="TextBox 133"/>
          <p:cNvSpPr txBox="1"/>
          <p:nvPr/>
        </p:nvSpPr>
        <p:spPr>
          <a:xfrm>
            <a:off x="5672349" y="4631083"/>
            <a:ext cx="632802" cy="400110"/>
          </a:xfrm>
          <a:prstGeom prst="rect">
            <a:avLst/>
          </a:prstGeom>
          <a:noFill/>
        </p:spPr>
        <p:txBody>
          <a:bodyPr wrap="none" rtlCol="0">
            <a:spAutoFit/>
          </a:bodyPr>
          <a:lstStyle/>
          <a:p>
            <a:pPr latinLnBrk="0">
              <a:defRPr/>
            </a:pPr>
            <a:r>
              <a:rPr lang="en-US" altLang="ko-KR" sz="2000" kern="0" dirty="0">
                <a:solidFill>
                  <a:sysClr val="windowText" lastClr="000000"/>
                </a:solidFill>
                <a:latin typeface="맑은 고딕"/>
                <a:ea typeface="맑은 고딕" panose="020B0503020000020004" pitchFamily="50" charset="-127"/>
              </a:rPr>
              <a:t>Like</a:t>
            </a:r>
            <a:endParaRPr lang="ko-KR" altLang="en-US" sz="2000" kern="0" dirty="0">
              <a:solidFill>
                <a:sysClr val="windowText" lastClr="000000"/>
              </a:solidFill>
              <a:latin typeface="맑은 고딕"/>
              <a:ea typeface="맑은 고딕" panose="020B0503020000020004" pitchFamily="50" charset="-127"/>
            </a:endParaRPr>
          </a:p>
        </p:txBody>
      </p:sp>
      <p:sp>
        <p:nvSpPr>
          <p:cNvPr id="135" name="오른쪽 화살표 134"/>
          <p:cNvSpPr/>
          <p:nvPr/>
        </p:nvSpPr>
        <p:spPr>
          <a:xfrm rot="1341462" flipH="1">
            <a:off x="5371000" y="5532310"/>
            <a:ext cx="1921311" cy="272842"/>
          </a:xfrm>
          <a:prstGeom prst="rightArrow">
            <a:avLst/>
          </a:prstGeom>
          <a:solidFill>
            <a:srgbClr val="FF0000"/>
          </a:solidFill>
          <a:ln w="6350" cap="flat" cmpd="sng" algn="ctr">
            <a:noFill/>
            <a:prstDash val="solid"/>
          </a:ln>
          <a:effectLst/>
        </p:spPr>
        <p:txBody>
          <a:bodyPr rtlCol="0" anchor="ctr"/>
          <a:lstStyle/>
          <a:p>
            <a:pPr algn="ctr" latinLnBrk="0">
              <a:defRPr/>
            </a:pPr>
            <a:endParaRPr lang="ko-KR" altLang="en-US" sz="1400" kern="0" dirty="0">
              <a:solidFill>
                <a:sysClr val="windowText" lastClr="000000"/>
              </a:solidFill>
              <a:latin typeface="맑은 고딕"/>
              <a:ea typeface="맑은 고딕"/>
            </a:endParaRPr>
          </a:p>
        </p:txBody>
      </p:sp>
      <p:sp>
        <p:nvSpPr>
          <p:cNvPr id="136" name="TextBox 135"/>
          <p:cNvSpPr txBox="1"/>
          <p:nvPr/>
        </p:nvSpPr>
        <p:spPr>
          <a:xfrm>
            <a:off x="5391322" y="5643511"/>
            <a:ext cx="1640449" cy="400110"/>
          </a:xfrm>
          <a:prstGeom prst="rect">
            <a:avLst/>
          </a:prstGeom>
          <a:noFill/>
        </p:spPr>
        <p:txBody>
          <a:bodyPr wrap="none" rtlCol="0">
            <a:spAutoFit/>
          </a:bodyPr>
          <a:lstStyle/>
          <a:p>
            <a:pPr latinLnBrk="0">
              <a:defRPr/>
            </a:pPr>
            <a:r>
              <a:rPr lang="en-US" altLang="ko-KR" sz="2000" kern="0" dirty="0">
                <a:solidFill>
                  <a:sysClr val="windowText" lastClr="000000"/>
                </a:solidFill>
                <a:latin typeface="맑은 고딕"/>
                <a:ea typeface="맑은 고딕" panose="020B0503020000020004" pitchFamily="50" charset="-127"/>
              </a:rPr>
              <a:t>Recommend</a:t>
            </a:r>
            <a:endParaRPr lang="ko-KR" altLang="en-US" sz="2000" kern="0" dirty="0">
              <a:solidFill>
                <a:sysClr val="windowText" lastClr="000000"/>
              </a:solidFill>
              <a:latin typeface="맑은 고딕"/>
              <a:ea typeface="맑은 고딕" panose="020B0503020000020004" pitchFamily="50" charset="-127"/>
            </a:endParaRPr>
          </a:p>
        </p:txBody>
      </p:sp>
      <p:pic>
        <p:nvPicPr>
          <p:cNvPr id="137" name="Picture 2" descr="C:\Users\SDS\AppData\Local\Microsoft\Windows\INetCache\IE\FWYUXBB4\user-1633249_960_720[1].png"/>
          <p:cNvPicPr>
            <a:picLocks noChangeAspect="1" noChangeArrowheads="1"/>
          </p:cNvPicPr>
          <p:nvPr/>
        </p:nvPicPr>
        <p:blipFill>
          <a:blip r:embed="rId2" cstate="print">
            <a:duotone>
              <a:srgbClr val="EA609E">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19838" y="5239584"/>
            <a:ext cx="619083" cy="603983"/>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C:\Users\SDS\AppData\Local\Microsoft\Windows\INetCache\IE\FWYUXBB4\user-1633249_960_720[1].png"/>
          <p:cNvPicPr>
            <a:picLocks noChangeAspect="1" noChangeArrowheads="1"/>
          </p:cNvPicPr>
          <p:nvPr/>
        </p:nvPicPr>
        <p:blipFill>
          <a:blip r:embed="rId2" cstate="print">
            <a:duotone>
              <a:srgbClr val="F5A2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19837" y="5928856"/>
            <a:ext cx="619083" cy="603983"/>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p:cNvSpPr txBox="1"/>
          <p:nvPr/>
        </p:nvSpPr>
        <p:spPr>
          <a:xfrm>
            <a:off x="9283254" y="5079909"/>
            <a:ext cx="1566454" cy="923330"/>
          </a:xfrm>
          <a:prstGeom prst="rect">
            <a:avLst/>
          </a:prstGeom>
          <a:noFill/>
        </p:spPr>
        <p:txBody>
          <a:bodyPr wrap="none" rtlCol="0">
            <a:spAutoFit/>
          </a:bodyPr>
          <a:lstStyle/>
          <a:p>
            <a:pPr latinLnBrk="0">
              <a:defRPr/>
            </a:pPr>
            <a:r>
              <a:rPr lang="en-US" altLang="ko-KR" kern="0" dirty="0">
                <a:solidFill>
                  <a:sysClr val="windowText" lastClr="000000"/>
                </a:solidFill>
                <a:latin typeface="맑은 고딕"/>
                <a:ea typeface="맑은 고딕" panose="020B0503020000020004" pitchFamily="50" charset="-127"/>
              </a:rPr>
              <a:t>Similar</a:t>
            </a:r>
          </a:p>
          <a:p>
            <a:pPr defTabSz="913628" latinLnBrk="0">
              <a:defRPr/>
            </a:pPr>
            <a:r>
              <a:rPr lang="en-US" altLang="ko-KR" kern="0" dirty="0">
                <a:solidFill>
                  <a:sysClr val="windowText" lastClr="000000"/>
                </a:solidFill>
                <a:latin typeface="맑은 고딕"/>
                <a:ea typeface="맑은 고딕" panose="020B0503020000020004" pitchFamily="50" charset="-127"/>
              </a:rPr>
              <a:t>(based on</a:t>
            </a:r>
          </a:p>
          <a:p>
            <a:pPr defTabSz="913628" latinLnBrk="0">
              <a:defRPr/>
            </a:pPr>
            <a:r>
              <a:rPr lang="en-US" altLang="ko-KR" kern="0" dirty="0">
                <a:solidFill>
                  <a:sysClr val="windowText" lastClr="000000"/>
                </a:solidFill>
                <a:latin typeface="맑은 고딕"/>
                <a:ea typeface="맑은 고딕" panose="020B0503020000020004" pitchFamily="50" charset="-127"/>
              </a:rPr>
              <a:t>Users’ rating)</a:t>
            </a:r>
          </a:p>
        </p:txBody>
      </p:sp>
      <p:cxnSp>
        <p:nvCxnSpPr>
          <p:cNvPr id="140" name="꺾인 연결선 139"/>
          <p:cNvCxnSpPr>
            <a:stCxn id="129" idx="3"/>
            <a:endCxn id="132" idx="3"/>
          </p:cNvCxnSpPr>
          <p:nvPr/>
        </p:nvCxnSpPr>
        <p:spPr>
          <a:xfrm>
            <a:off x="9043036" y="5006330"/>
            <a:ext cx="12700" cy="993605"/>
          </a:xfrm>
          <a:prstGeom prst="bentConnector3">
            <a:avLst>
              <a:gd name="adj1" fmla="val 1800000"/>
            </a:avLst>
          </a:prstGeom>
          <a:noFill/>
          <a:ln w="6350" cap="flat" cmpd="sng" algn="ctr">
            <a:solidFill>
              <a:sysClr val="windowText" lastClr="000000"/>
            </a:solidFill>
            <a:prstDash val="solid"/>
            <a:headEnd type="triangle" w="med" len="med"/>
            <a:tailEnd type="triangle" w="med" len="med"/>
          </a:ln>
          <a:effectLst/>
        </p:spPr>
      </p:cxnSp>
      <p:cxnSp>
        <p:nvCxnSpPr>
          <p:cNvPr id="141" name="직선 화살표 연결선 140"/>
          <p:cNvCxnSpPr>
            <a:stCxn id="138" idx="3"/>
            <a:endCxn id="129" idx="1"/>
          </p:cNvCxnSpPr>
          <p:nvPr/>
        </p:nvCxnSpPr>
        <p:spPr>
          <a:xfrm flipV="1">
            <a:off x="5238920" y="5006329"/>
            <a:ext cx="2033069" cy="1224518"/>
          </a:xfrm>
          <a:prstGeom prst="straightConnector1">
            <a:avLst/>
          </a:prstGeom>
          <a:noFill/>
          <a:ln w="6350" cap="flat" cmpd="sng" algn="ctr">
            <a:solidFill>
              <a:sysClr val="windowText" lastClr="000000"/>
            </a:solidFill>
            <a:prstDash val="solid"/>
            <a:tailEnd type="arrow"/>
          </a:ln>
          <a:effectLst/>
        </p:spPr>
      </p:cxnSp>
      <p:cxnSp>
        <p:nvCxnSpPr>
          <p:cNvPr id="142" name="직선 화살표 연결선 141"/>
          <p:cNvCxnSpPr>
            <a:stCxn id="138" idx="3"/>
            <a:endCxn id="132" idx="1"/>
          </p:cNvCxnSpPr>
          <p:nvPr/>
        </p:nvCxnSpPr>
        <p:spPr>
          <a:xfrm flipV="1">
            <a:off x="5238920" y="5999935"/>
            <a:ext cx="2033069" cy="230913"/>
          </a:xfrm>
          <a:prstGeom prst="straightConnector1">
            <a:avLst/>
          </a:prstGeom>
          <a:noFill/>
          <a:ln w="6350" cap="flat" cmpd="sng" algn="ctr">
            <a:solidFill>
              <a:sysClr val="windowText" lastClr="000000"/>
            </a:solidFill>
            <a:prstDash val="solid"/>
            <a:tailEnd type="arrow"/>
          </a:ln>
          <a:effectLst/>
        </p:spPr>
      </p:cxnSp>
      <p:cxnSp>
        <p:nvCxnSpPr>
          <p:cNvPr id="143" name="직선 화살표 연결선 142"/>
          <p:cNvCxnSpPr>
            <a:stCxn id="137" idx="3"/>
            <a:endCxn id="132" idx="1"/>
          </p:cNvCxnSpPr>
          <p:nvPr/>
        </p:nvCxnSpPr>
        <p:spPr>
          <a:xfrm>
            <a:off x="5238920" y="5541576"/>
            <a:ext cx="2033068" cy="458359"/>
          </a:xfrm>
          <a:prstGeom prst="straightConnector1">
            <a:avLst/>
          </a:prstGeom>
          <a:noFill/>
          <a:ln w="6350" cap="flat" cmpd="sng" algn="ctr">
            <a:solidFill>
              <a:sysClr val="windowText" lastClr="000000"/>
            </a:solidFill>
            <a:prstDash val="solid"/>
            <a:tailEnd type="arrow"/>
          </a:ln>
          <a:effectLst/>
        </p:spPr>
      </p:cxnSp>
      <p:cxnSp>
        <p:nvCxnSpPr>
          <p:cNvPr id="144" name="직선 화살표 연결선 143"/>
          <p:cNvCxnSpPr>
            <a:stCxn id="137" idx="3"/>
            <a:endCxn id="133" idx="3"/>
          </p:cNvCxnSpPr>
          <p:nvPr/>
        </p:nvCxnSpPr>
        <p:spPr>
          <a:xfrm flipV="1">
            <a:off x="5238920" y="5026499"/>
            <a:ext cx="2033068" cy="515077"/>
          </a:xfrm>
          <a:prstGeom prst="straightConnector1">
            <a:avLst/>
          </a:prstGeom>
          <a:noFill/>
          <a:ln w="6350" cap="flat" cmpd="sng" algn="ctr">
            <a:solidFill>
              <a:sysClr val="windowText" lastClr="000000"/>
            </a:solidFill>
            <a:prstDash val="solid"/>
            <a:tailEnd type="arrow"/>
          </a:ln>
          <a:effectLst/>
        </p:spPr>
      </p:cxnSp>
      <p:sp>
        <p:nvSpPr>
          <p:cNvPr id="146" name="직사각형 145"/>
          <p:cNvSpPr/>
          <p:nvPr/>
        </p:nvSpPr>
        <p:spPr>
          <a:xfrm>
            <a:off x="1488113" y="2612932"/>
            <a:ext cx="1685613" cy="3839049"/>
          </a:xfrm>
          <a:prstGeom prst="rect">
            <a:avLst/>
          </a:prstGeom>
          <a:solidFill>
            <a:srgbClr val="164191"/>
          </a:solidFill>
          <a:ln w="6350" cap="flat" cmpd="sng" algn="ctr">
            <a:solidFill>
              <a:sysClr val="windowText" lastClr="000000"/>
            </a:solidFill>
            <a:prstDash val="solid"/>
          </a:ln>
          <a:effectLst/>
        </p:spPr>
        <p:txBody>
          <a:bodyPr lIns="36000" rIns="36000" rtlCol="0" anchor="ctr"/>
          <a:lstStyle/>
          <a:p>
            <a:pPr algn="ctr"/>
            <a:r>
              <a:rPr lang="en-US" altLang="ko-KR"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Collaborative</a:t>
            </a:r>
          </a:p>
          <a:p>
            <a:pPr algn="ctr"/>
            <a:r>
              <a:rPr lang="en-US" altLang="ko-KR"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Filtering</a:t>
            </a:r>
            <a:endParaRPr lang="ko-KR" altLang="en-US"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47" name="직사각형 146"/>
          <p:cNvSpPr/>
          <p:nvPr/>
        </p:nvSpPr>
        <p:spPr>
          <a:xfrm>
            <a:off x="3221609" y="2610770"/>
            <a:ext cx="879763" cy="1867438"/>
          </a:xfrm>
          <a:prstGeom prst="rect">
            <a:avLst/>
          </a:prstGeom>
          <a:solidFill>
            <a:srgbClr val="457DE3"/>
          </a:solidFill>
          <a:ln w="6350" cap="flat" cmpd="sng" algn="ctr">
            <a:solidFill>
              <a:sysClr val="windowText" lastClr="000000"/>
            </a:solidFill>
            <a:prstDash val="solid"/>
          </a:ln>
          <a:effectLst/>
        </p:spPr>
        <p:txBody>
          <a:bodyPr rtlCol="0" anchor="ctr"/>
          <a:lstStyle/>
          <a:p>
            <a:pPr algn="ctr"/>
            <a:r>
              <a:rPr lang="en-US" altLang="ko-KR"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User</a:t>
            </a:r>
            <a:endParaRPr lang="ko-KR" altLang="en-US"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148" name="직사각형 147"/>
          <p:cNvSpPr/>
          <p:nvPr/>
        </p:nvSpPr>
        <p:spPr>
          <a:xfrm>
            <a:off x="3221609" y="4537408"/>
            <a:ext cx="879763" cy="1901191"/>
          </a:xfrm>
          <a:prstGeom prst="rect">
            <a:avLst/>
          </a:prstGeom>
          <a:solidFill>
            <a:srgbClr val="457DE3"/>
          </a:solidFill>
          <a:ln w="6350" cap="flat" cmpd="sng" algn="ctr">
            <a:solidFill>
              <a:sysClr val="windowText" lastClr="000000"/>
            </a:solidFill>
            <a:prstDash val="solid"/>
          </a:ln>
          <a:effectLst/>
        </p:spPr>
        <p:txBody>
          <a:bodyPr rtlCol="0" anchor="ctr"/>
          <a:lstStyle/>
          <a:p>
            <a:pPr algn="ctr"/>
            <a:r>
              <a:rPr lang="en-US" altLang="ko-KR"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rPr>
              <a:t>Item</a:t>
            </a:r>
            <a:endParaRPr lang="ko-KR" altLang="en-US" sz="2000" b="1" kern="0" dirty="0">
              <a:solidFill>
                <a:sysClr val="window" lastClr="FFFFFF"/>
              </a:solidFill>
              <a:effectLst>
                <a:outerShdw blurRad="38100" dist="38100" dir="2700000" algn="tl">
                  <a:srgbClr val="000000">
                    <a:alpha val="43137"/>
                  </a:srgbClr>
                </a:outerShdw>
              </a:effectLst>
              <a:latin typeface="맑은 고딕" pitchFamily="50" charset="-127"/>
              <a:ea typeface="맑은 고딕" pitchFamily="50" charset="-127"/>
            </a:endParaRPr>
          </a:p>
        </p:txBody>
      </p:sp>
      <p:sp>
        <p:nvSpPr>
          <p:cNvPr id="3" name="제목 2"/>
          <p:cNvSpPr>
            <a:spLocks noGrp="1"/>
          </p:cNvSpPr>
          <p:nvPr>
            <p:ph type="title"/>
          </p:nvPr>
        </p:nvSpPr>
        <p:spPr>
          <a:xfrm>
            <a:off x="1697553" y="187705"/>
            <a:ext cx="8214894" cy="469925"/>
          </a:xfrm>
          <a:prstGeom prst="rect">
            <a:avLst/>
          </a:prstGeom>
        </p:spPr>
        <p:txBody>
          <a:bodyPr/>
          <a:lstStyle/>
          <a:p>
            <a:pPr algn="l"/>
            <a:r>
              <a:rPr lang="ko-KR" altLang="en-US" dirty="0"/>
              <a:t>참고</a:t>
            </a:r>
            <a:r>
              <a:rPr lang="en-US" altLang="ko-KR" dirty="0"/>
              <a:t>. </a:t>
            </a:r>
            <a:r>
              <a:rPr lang="ko-KR" altLang="en-US" dirty="0"/>
              <a:t>추천</a:t>
            </a:r>
            <a:r>
              <a:rPr lang="en-US" altLang="ko-KR" dirty="0"/>
              <a:t>(Recommendation) </a:t>
            </a:r>
            <a:r>
              <a:rPr lang="ko-KR" altLang="en-US" dirty="0"/>
              <a:t>분류</a:t>
            </a:r>
            <a:r>
              <a:rPr lang="en-US" altLang="ko-KR" dirty="0"/>
              <a:t>(2)</a:t>
            </a:r>
            <a:endParaRPr lang="ko-KR" altLang="en-US" dirty="0"/>
          </a:p>
        </p:txBody>
      </p:sp>
      <p:cxnSp>
        <p:nvCxnSpPr>
          <p:cNvPr id="54" name="직선 화살표 연결선 53"/>
          <p:cNvCxnSpPr>
            <a:stCxn id="123" idx="3"/>
            <a:endCxn id="115" idx="1"/>
          </p:cNvCxnSpPr>
          <p:nvPr/>
        </p:nvCxnSpPr>
        <p:spPr>
          <a:xfrm flipV="1">
            <a:off x="6540048" y="3282901"/>
            <a:ext cx="2033069" cy="893316"/>
          </a:xfrm>
          <a:prstGeom prst="straightConnector1">
            <a:avLst/>
          </a:prstGeom>
          <a:noFill/>
          <a:ln w="6350" cap="flat" cmpd="sng" algn="ctr">
            <a:solidFill>
              <a:sysClr val="windowText" lastClr="000000"/>
            </a:solidFill>
            <a:prstDash val="solid"/>
            <a:tailEnd type="arrow"/>
          </a:ln>
          <a:effectLst/>
        </p:spPr>
      </p:cxnSp>
      <p:cxnSp>
        <p:nvCxnSpPr>
          <p:cNvPr id="58" name="직선 화살표 연결선 57"/>
          <p:cNvCxnSpPr>
            <a:stCxn id="123" idx="3"/>
          </p:cNvCxnSpPr>
          <p:nvPr/>
        </p:nvCxnSpPr>
        <p:spPr>
          <a:xfrm flipV="1">
            <a:off x="6540048" y="2971869"/>
            <a:ext cx="2033069" cy="1204349"/>
          </a:xfrm>
          <a:prstGeom prst="straightConnector1">
            <a:avLst/>
          </a:prstGeom>
          <a:noFill/>
          <a:ln w="6350" cap="flat" cmpd="sng" algn="ctr">
            <a:solidFill>
              <a:sysClr val="windowText" lastClr="000000"/>
            </a:solidFill>
            <a:prstDash val="solid"/>
            <a:tailEnd type="arrow"/>
          </a:ln>
          <a:effectLst/>
        </p:spPr>
      </p:cxnSp>
      <p:cxnSp>
        <p:nvCxnSpPr>
          <p:cNvPr id="60" name="직선 화살표 연결선 59"/>
          <p:cNvCxnSpPr>
            <a:stCxn id="113" idx="3"/>
            <a:endCxn id="114" idx="1"/>
          </p:cNvCxnSpPr>
          <p:nvPr/>
        </p:nvCxnSpPr>
        <p:spPr>
          <a:xfrm>
            <a:off x="6540050" y="2784769"/>
            <a:ext cx="2033067" cy="166930"/>
          </a:xfrm>
          <a:prstGeom prst="straightConnector1">
            <a:avLst/>
          </a:prstGeom>
          <a:noFill/>
          <a:ln w="6350" cap="flat" cmpd="sng" algn="ctr">
            <a:solidFill>
              <a:sysClr val="windowText" lastClr="000000"/>
            </a:solidFill>
            <a:prstDash val="solid"/>
            <a:tailEnd type="arrow"/>
          </a:ln>
          <a:effectLst/>
        </p:spPr>
      </p:cxnSp>
      <p:cxnSp>
        <p:nvCxnSpPr>
          <p:cNvPr id="63" name="직선 화살표 연결선 62"/>
          <p:cNvCxnSpPr>
            <a:stCxn id="113" idx="3"/>
            <a:endCxn id="115" idx="1"/>
          </p:cNvCxnSpPr>
          <p:nvPr/>
        </p:nvCxnSpPr>
        <p:spPr>
          <a:xfrm>
            <a:off x="6540050" y="2784769"/>
            <a:ext cx="2033067" cy="498132"/>
          </a:xfrm>
          <a:prstGeom prst="straightConnector1">
            <a:avLst/>
          </a:prstGeom>
          <a:noFill/>
          <a:ln w="6350" cap="flat" cmpd="sng" algn="ctr">
            <a:solidFill>
              <a:sysClr val="windowText" lastClr="000000"/>
            </a:solidFill>
            <a:prstDash val="solid"/>
            <a:tailEnd type="arrow"/>
          </a:ln>
          <a:effectLst/>
        </p:spPr>
      </p:cxnSp>
      <p:grpSp>
        <p:nvGrpSpPr>
          <p:cNvPr id="2" name="그룹 1">
            <a:extLst>
              <a:ext uri="{FF2B5EF4-FFF2-40B4-BE49-F238E27FC236}">
                <a16:creationId xmlns:a16="http://schemas.microsoft.com/office/drawing/2014/main" id="{170C850D-2BDC-8136-CF2F-C073E58382EF}"/>
              </a:ext>
            </a:extLst>
          </p:cNvPr>
          <p:cNvGrpSpPr/>
          <p:nvPr/>
        </p:nvGrpSpPr>
        <p:grpSpPr>
          <a:xfrm>
            <a:off x="10365058" y="64682"/>
            <a:ext cx="1739948" cy="500283"/>
            <a:chOff x="7773404" y="64681"/>
            <a:chExt cx="1739948" cy="500283"/>
          </a:xfrm>
        </p:grpSpPr>
        <p:sp>
          <p:nvSpPr>
            <p:cNvPr id="4" name="TextBox 3">
              <a:extLst>
                <a:ext uri="{FF2B5EF4-FFF2-40B4-BE49-F238E27FC236}">
                  <a16:creationId xmlns:a16="http://schemas.microsoft.com/office/drawing/2014/main" id="{5FD41897-EF03-5001-0EA1-ECF7F59A1A84}"/>
                </a:ext>
              </a:extLst>
            </p:cNvPr>
            <p:cNvSpPr txBox="1"/>
            <p:nvPr/>
          </p:nvSpPr>
          <p:spPr>
            <a:xfrm>
              <a:off x="7773404" y="361831"/>
              <a:ext cx="1724831" cy="203133"/>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3. Collaborative Filtering</a:t>
              </a:r>
              <a:endParaRPr lang="ko-KR" altLang="en-US" sz="1200" dirty="0">
                <a:solidFill>
                  <a:srgbClr val="164191"/>
                </a:solidFill>
                <a:latin typeface="+mn-ea"/>
                <a:cs typeface="Arial" panose="020B0604020202020204" pitchFamily="34" charset="0"/>
              </a:endParaRPr>
            </a:p>
          </p:txBody>
        </p:sp>
        <p:sp>
          <p:nvSpPr>
            <p:cNvPr id="5" name="내용 개체 틀 11">
              <a:extLst>
                <a:ext uri="{FF2B5EF4-FFF2-40B4-BE49-F238E27FC236}">
                  <a16:creationId xmlns:a16="http://schemas.microsoft.com/office/drawing/2014/main" id="{FC56D3AC-52E8-9D97-D957-D8104369675D}"/>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cs typeface="Arial" panose="020B0604020202020204" pitchFamily="34" charset="0"/>
                </a:rPr>
                <a:t>□□■</a:t>
              </a:r>
              <a:endParaRPr lang="ko-KR" altLang="en-US" sz="1200" dirty="0">
                <a:solidFill>
                  <a:srgbClr val="164191"/>
                </a:solidFill>
                <a:latin typeface="+mn-ea"/>
                <a:ea typeface="+mn-ea"/>
                <a:cs typeface="Arial" panose="020B0604020202020204" pitchFamily="34" charset="0"/>
              </a:endParaRPr>
            </a:p>
          </p:txBody>
        </p:sp>
      </p:grpSp>
    </p:spTree>
    <p:extLst>
      <p:ext uri="{BB962C8B-B14F-4D97-AF65-F5344CB8AC3E}">
        <p14:creationId xmlns:p14="http://schemas.microsoft.com/office/powerpoint/2010/main" val="588857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1AA01-3A23-4F3C-ECF0-1F2ACFA9F673}"/>
            </a:ext>
          </a:extLst>
        </p:cNvPr>
        <p:cNvGrpSpPr/>
        <p:nvPr/>
      </p:nvGrpSpPr>
      <p:grpSpPr>
        <a:xfrm>
          <a:off x="0" y="0"/>
          <a:ext cx="0" cy="0"/>
          <a:chOff x="0" y="0"/>
          <a:chExt cx="0" cy="0"/>
        </a:xfrm>
      </p:grpSpPr>
      <p:sp>
        <p:nvSpPr>
          <p:cNvPr id="6" name="제목 5">
            <a:extLst>
              <a:ext uri="{FF2B5EF4-FFF2-40B4-BE49-F238E27FC236}">
                <a16:creationId xmlns:a16="http://schemas.microsoft.com/office/drawing/2014/main" id="{6869056D-C6F5-EC7D-2A52-249A39699E63}"/>
              </a:ext>
            </a:extLst>
          </p:cNvPr>
          <p:cNvSpPr>
            <a:spLocks noGrp="1"/>
          </p:cNvSpPr>
          <p:nvPr>
            <p:ph type="title"/>
          </p:nvPr>
        </p:nvSpPr>
        <p:spPr/>
        <p:txBody>
          <a:bodyPr/>
          <a:lstStyle/>
          <a:p>
            <a:r>
              <a:rPr lang="en-US" altLang="ko-KR" dirty="0"/>
              <a:t>[</a:t>
            </a:r>
            <a:r>
              <a:rPr lang="ko-KR" altLang="en-US" dirty="0"/>
              <a:t>실습</a:t>
            </a:r>
            <a:r>
              <a:rPr lang="en-US" altLang="ko-KR" dirty="0"/>
              <a:t>3] </a:t>
            </a:r>
            <a:r>
              <a:rPr lang="ko-KR" altLang="en-US" dirty="0"/>
              <a:t>시계열 데이터 분석 </a:t>
            </a:r>
            <a:r>
              <a:rPr lang="en-US" altLang="ko-KR" dirty="0"/>
              <a:t>with LLM</a:t>
            </a:r>
            <a:endParaRPr lang="ko-KR" altLang="en-US" dirty="0"/>
          </a:p>
        </p:txBody>
      </p:sp>
      <p:pic>
        <p:nvPicPr>
          <p:cNvPr id="7" name="Picture 2" descr="암호화폐 시가총액 한때 $1,850억 돌파 - CoinDesk Korea 신뢰 그 이상의 가치">
            <a:extLst>
              <a:ext uri="{FF2B5EF4-FFF2-40B4-BE49-F238E27FC236}">
                <a16:creationId xmlns:a16="http://schemas.microsoft.com/office/drawing/2014/main" id="{A0BBFF85-D3DD-285D-EF0C-513EB9277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4301" y="61232"/>
            <a:ext cx="2627276" cy="1506682"/>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F6D4CE3A-4C49-C7F6-3B5B-53B63066C49C}"/>
              </a:ext>
            </a:extLst>
          </p:cNvPr>
          <p:cNvPicPr>
            <a:picLocks noChangeAspect="1"/>
          </p:cNvPicPr>
          <p:nvPr/>
        </p:nvPicPr>
        <p:blipFill>
          <a:blip r:embed="rId3"/>
          <a:stretch>
            <a:fillRect/>
          </a:stretch>
        </p:blipFill>
        <p:spPr>
          <a:xfrm>
            <a:off x="1929806" y="1724857"/>
            <a:ext cx="7983064" cy="4601217"/>
          </a:xfrm>
          <a:prstGeom prst="rect">
            <a:avLst/>
          </a:prstGeom>
        </p:spPr>
      </p:pic>
      <p:sp>
        <p:nvSpPr>
          <p:cNvPr id="8" name="TextBox 7">
            <a:extLst>
              <a:ext uri="{FF2B5EF4-FFF2-40B4-BE49-F238E27FC236}">
                <a16:creationId xmlns:a16="http://schemas.microsoft.com/office/drawing/2014/main" id="{D1A34B0A-40DD-B747-25D7-93D6F442A0D1}"/>
              </a:ext>
            </a:extLst>
          </p:cNvPr>
          <p:cNvSpPr txBox="1"/>
          <p:nvPr/>
        </p:nvSpPr>
        <p:spPr>
          <a:xfrm>
            <a:off x="715307" y="814573"/>
            <a:ext cx="7040367" cy="1101007"/>
          </a:xfrm>
          <a:prstGeom prst="rect">
            <a:avLst/>
          </a:prstGeom>
          <a:noFill/>
        </p:spPr>
        <p:txBody>
          <a:bodyPr wrap="square">
            <a:spAutoFit/>
          </a:bodyPr>
          <a:lstStyle/>
          <a:p>
            <a:pPr>
              <a:lnSpc>
                <a:spcPct val="120000"/>
              </a:lnSpc>
            </a:pPr>
            <a:r>
              <a:rPr lang="en-US" altLang="ko-KR" sz="1400" dirty="0">
                <a:latin typeface="맑은 고딕" pitchFamily="50" charset="-127"/>
                <a:ea typeface="맑은 고딕" pitchFamily="50" charset="-127"/>
              </a:rPr>
              <a:t>A Reflective LLM-based Agent to Guide Zero-shot Cryptocurrency Trading</a:t>
            </a:r>
          </a:p>
          <a:p>
            <a:pPr>
              <a:lnSpc>
                <a:spcPct val="120000"/>
              </a:lnSpc>
            </a:pPr>
            <a:r>
              <a:rPr lang="en-US" altLang="ko-KR" sz="1400" dirty="0">
                <a:latin typeface="맑은 고딕" pitchFamily="50" charset="-127"/>
                <a:ea typeface="맑은 고딕" pitchFamily="50" charset="-127"/>
                <a:hlinkClick r:id="rId4"/>
              </a:rPr>
              <a:t>https://arxiv.org/html/2407.09546v1</a:t>
            </a:r>
            <a:endParaRPr lang="en-US" altLang="ko-KR" sz="1400" dirty="0">
              <a:latin typeface="맑은 고딕" pitchFamily="50" charset="-127"/>
              <a:ea typeface="맑은 고딕" pitchFamily="50" charset="-127"/>
            </a:endParaRPr>
          </a:p>
          <a:p>
            <a:pPr>
              <a:lnSpc>
                <a:spcPct val="120000"/>
              </a:lnSpc>
            </a:pPr>
            <a:r>
              <a:rPr lang="en-US" altLang="ko-KR" sz="1400" dirty="0">
                <a:latin typeface="맑은 고딕" pitchFamily="50" charset="-127"/>
                <a:ea typeface="맑은 고딕" pitchFamily="50" charset="-127"/>
                <a:hlinkClick r:id="rId5"/>
              </a:rPr>
              <a:t>https://github.com/Xtra-Computing/CryptoTrade/tree/master</a:t>
            </a:r>
            <a:endParaRPr lang="en-US" altLang="ko-KR" sz="1400" dirty="0">
              <a:latin typeface="맑은 고딕" pitchFamily="50" charset="-127"/>
              <a:ea typeface="맑은 고딕" pitchFamily="50" charset="-127"/>
            </a:endParaRPr>
          </a:p>
          <a:p>
            <a:pPr>
              <a:lnSpc>
                <a:spcPct val="120000"/>
              </a:lnSpc>
            </a:pPr>
            <a:endParaRPr lang="en-US" altLang="ko-KR" sz="1400" dirty="0">
              <a:latin typeface="맑은 고딕" pitchFamily="50" charset="-127"/>
              <a:ea typeface="맑은 고딕" pitchFamily="50" charset="-127"/>
            </a:endParaRPr>
          </a:p>
        </p:txBody>
      </p:sp>
    </p:spTree>
    <p:extLst>
      <p:ext uri="{BB962C8B-B14F-4D97-AF65-F5344CB8AC3E}">
        <p14:creationId xmlns:p14="http://schemas.microsoft.com/office/powerpoint/2010/main" val="453205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BECA-F3DA-B13A-E119-A73F5DC4DAC4}"/>
            </a:ext>
          </a:extLst>
        </p:cNvPr>
        <p:cNvGrpSpPr/>
        <p:nvPr/>
      </p:nvGrpSpPr>
      <p:grpSpPr>
        <a:xfrm>
          <a:off x="0" y="0"/>
          <a:ext cx="0" cy="0"/>
          <a:chOff x="0" y="0"/>
          <a:chExt cx="0" cy="0"/>
        </a:xfrm>
      </p:grpSpPr>
      <p:sp>
        <p:nvSpPr>
          <p:cNvPr id="6" name="제목 5">
            <a:extLst>
              <a:ext uri="{FF2B5EF4-FFF2-40B4-BE49-F238E27FC236}">
                <a16:creationId xmlns:a16="http://schemas.microsoft.com/office/drawing/2014/main" id="{9B50437D-33B7-F959-6D14-86B7F2FC86A6}"/>
              </a:ext>
            </a:extLst>
          </p:cNvPr>
          <p:cNvSpPr>
            <a:spLocks noGrp="1"/>
          </p:cNvSpPr>
          <p:nvPr>
            <p:ph type="title"/>
          </p:nvPr>
        </p:nvSpPr>
        <p:spPr/>
        <p:txBody>
          <a:bodyPr/>
          <a:lstStyle/>
          <a:p>
            <a:r>
              <a:rPr lang="en-US" altLang="ko-KR" dirty="0"/>
              <a:t>[</a:t>
            </a:r>
            <a:r>
              <a:rPr lang="ko-KR" altLang="en-US" dirty="0"/>
              <a:t>실습</a:t>
            </a:r>
            <a:r>
              <a:rPr lang="en-US" altLang="ko-KR" dirty="0"/>
              <a:t>3] </a:t>
            </a:r>
            <a:r>
              <a:rPr lang="ko-KR" altLang="en-US" dirty="0"/>
              <a:t>시계열 데이터 분석 </a:t>
            </a:r>
            <a:r>
              <a:rPr lang="en-US" altLang="ko-KR" dirty="0"/>
              <a:t>with LLM</a:t>
            </a:r>
            <a:endParaRPr lang="ko-KR" altLang="en-US" dirty="0"/>
          </a:p>
        </p:txBody>
      </p:sp>
      <p:pic>
        <p:nvPicPr>
          <p:cNvPr id="4" name="그림 3">
            <a:extLst>
              <a:ext uri="{FF2B5EF4-FFF2-40B4-BE49-F238E27FC236}">
                <a16:creationId xmlns:a16="http://schemas.microsoft.com/office/drawing/2014/main" id="{BB910BC5-94FC-1887-3CCD-FE75811BEACB}"/>
              </a:ext>
            </a:extLst>
          </p:cNvPr>
          <p:cNvPicPr>
            <a:picLocks noChangeAspect="1"/>
          </p:cNvPicPr>
          <p:nvPr/>
        </p:nvPicPr>
        <p:blipFill>
          <a:blip r:embed="rId2"/>
          <a:stretch>
            <a:fillRect/>
          </a:stretch>
        </p:blipFill>
        <p:spPr>
          <a:xfrm>
            <a:off x="530375" y="944024"/>
            <a:ext cx="1028734" cy="1018343"/>
          </a:xfrm>
          <a:prstGeom prst="rect">
            <a:avLst/>
          </a:prstGeom>
        </p:spPr>
      </p:pic>
      <p:pic>
        <p:nvPicPr>
          <p:cNvPr id="9" name="그림 8">
            <a:extLst>
              <a:ext uri="{FF2B5EF4-FFF2-40B4-BE49-F238E27FC236}">
                <a16:creationId xmlns:a16="http://schemas.microsoft.com/office/drawing/2014/main" id="{4DB4DDE9-490B-538E-8991-6B373A880196}"/>
              </a:ext>
            </a:extLst>
          </p:cNvPr>
          <p:cNvPicPr>
            <a:picLocks noChangeAspect="1"/>
          </p:cNvPicPr>
          <p:nvPr/>
        </p:nvPicPr>
        <p:blipFill>
          <a:blip r:embed="rId3"/>
          <a:stretch>
            <a:fillRect/>
          </a:stretch>
        </p:blipFill>
        <p:spPr>
          <a:xfrm>
            <a:off x="5852580" y="944024"/>
            <a:ext cx="871418" cy="1018343"/>
          </a:xfrm>
          <a:prstGeom prst="rect">
            <a:avLst/>
          </a:prstGeom>
        </p:spPr>
      </p:pic>
      <p:pic>
        <p:nvPicPr>
          <p:cNvPr id="11" name="그림 10">
            <a:extLst>
              <a:ext uri="{FF2B5EF4-FFF2-40B4-BE49-F238E27FC236}">
                <a16:creationId xmlns:a16="http://schemas.microsoft.com/office/drawing/2014/main" id="{8267B594-81B6-91DF-2B9C-AB6D83845640}"/>
              </a:ext>
            </a:extLst>
          </p:cNvPr>
          <p:cNvPicPr>
            <a:picLocks noChangeAspect="1"/>
          </p:cNvPicPr>
          <p:nvPr/>
        </p:nvPicPr>
        <p:blipFill>
          <a:blip r:embed="rId4"/>
          <a:stretch>
            <a:fillRect/>
          </a:stretch>
        </p:blipFill>
        <p:spPr>
          <a:xfrm>
            <a:off x="530375" y="2882931"/>
            <a:ext cx="912993" cy="880958"/>
          </a:xfrm>
          <a:prstGeom prst="rect">
            <a:avLst/>
          </a:prstGeom>
        </p:spPr>
      </p:pic>
      <p:pic>
        <p:nvPicPr>
          <p:cNvPr id="13" name="그림 12">
            <a:extLst>
              <a:ext uri="{FF2B5EF4-FFF2-40B4-BE49-F238E27FC236}">
                <a16:creationId xmlns:a16="http://schemas.microsoft.com/office/drawing/2014/main" id="{25E588B6-5AA6-09CF-4524-DE1A59B57034}"/>
              </a:ext>
            </a:extLst>
          </p:cNvPr>
          <p:cNvPicPr>
            <a:picLocks noChangeAspect="1"/>
          </p:cNvPicPr>
          <p:nvPr/>
        </p:nvPicPr>
        <p:blipFill>
          <a:blip r:embed="rId5"/>
          <a:stretch>
            <a:fillRect/>
          </a:stretch>
        </p:blipFill>
        <p:spPr>
          <a:xfrm>
            <a:off x="6096000" y="2882931"/>
            <a:ext cx="1281525" cy="946447"/>
          </a:xfrm>
          <a:prstGeom prst="rect">
            <a:avLst/>
          </a:prstGeom>
        </p:spPr>
      </p:pic>
      <p:sp>
        <p:nvSpPr>
          <p:cNvPr id="14" name="TextBox 13">
            <a:extLst>
              <a:ext uri="{FF2B5EF4-FFF2-40B4-BE49-F238E27FC236}">
                <a16:creationId xmlns:a16="http://schemas.microsoft.com/office/drawing/2014/main" id="{2835B9F4-6CE0-6776-4B0A-21E0A13A2934}"/>
              </a:ext>
            </a:extLst>
          </p:cNvPr>
          <p:cNvSpPr txBox="1"/>
          <p:nvPr/>
        </p:nvSpPr>
        <p:spPr>
          <a:xfrm>
            <a:off x="1559109" y="1284273"/>
            <a:ext cx="3359649" cy="1615827"/>
          </a:xfrm>
          <a:prstGeom prst="rect">
            <a:avLst/>
          </a:prstGeom>
          <a:noFill/>
        </p:spPr>
        <p:txBody>
          <a:bodyPr wrap="square" rtlCol="0">
            <a:spAutoFit/>
          </a:bodyPr>
          <a:lstStyle/>
          <a:p>
            <a:r>
              <a:rPr lang="en-US" altLang="ko-KR" sz="1100" dirty="0"/>
              <a:t>You are an BTC cryptocurrency trading analyst. The recent price and auxiliary information is given in chronological order below:</a:t>
            </a:r>
          </a:p>
          <a:p>
            <a:r>
              <a:rPr lang="en-US" altLang="ko-KR" sz="1100" dirty="0"/>
              <a:t>Open price: {</a:t>
            </a:r>
            <a:r>
              <a:rPr lang="ko-KR" altLang="en-US" sz="1100" dirty="0"/>
              <a:t>오픈가격</a:t>
            </a:r>
            <a:r>
              <a:rPr lang="en-US" altLang="ko-KR" sz="1100" dirty="0"/>
              <a:t>}</a:t>
            </a:r>
          </a:p>
          <a:p>
            <a:r>
              <a:rPr lang="en-US" altLang="ko-KR" sz="1100" dirty="0" err="1"/>
              <a:t>Trading_vol</a:t>
            </a:r>
            <a:r>
              <a:rPr lang="en-US" altLang="ko-KR" sz="1100" dirty="0"/>
              <a:t>: {</a:t>
            </a:r>
            <a:r>
              <a:rPr lang="ko-KR" altLang="en-US" sz="1100" dirty="0"/>
              <a:t>거래량</a:t>
            </a:r>
            <a:r>
              <a:rPr lang="en-US" altLang="ko-KR" sz="1100" dirty="0"/>
              <a:t>}</a:t>
            </a:r>
          </a:p>
          <a:p>
            <a:r>
              <a:rPr lang="en-US" altLang="ko-KR" sz="1100" dirty="0" err="1"/>
              <a:t>Technical_signal</a:t>
            </a:r>
            <a:r>
              <a:rPr lang="en-US" altLang="ko-KR" sz="1100" dirty="0"/>
              <a:t>: {MA15-MA20}</a:t>
            </a:r>
          </a:p>
          <a:p>
            <a:r>
              <a:rPr lang="en-US" altLang="ko-KR" sz="1100" dirty="0"/>
              <a:t>Write one concise paragraph to analyze the recent information and estimate the market trend accordingly.</a:t>
            </a:r>
          </a:p>
          <a:p>
            <a:endParaRPr lang="ko-KR" altLang="en-US" sz="1100" dirty="0"/>
          </a:p>
        </p:txBody>
      </p:sp>
      <p:sp>
        <p:nvSpPr>
          <p:cNvPr id="15" name="TextBox 14">
            <a:extLst>
              <a:ext uri="{FF2B5EF4-FFF2-40B4-BE49-F238E27FC236}">
                <a16:creationId xmlns:a16="http://schemas.microsoft.com/office/drawing/2014/main" id="{3CCF78C5-1B76-ECD6-6535-6DAE64B19E08}"/>
              </a:ext>
            </a:extLst>
          </p:cNvPr>
          <p:cNvSpPr txBox="1"/>
          <p:nvPr/>
        </p:nvSpPr>
        <p:spPr>
          <a:xfrm>
            <a:off x="6965879" y="1284273"/>
            <a:ext cx="4335694" cy="1277273"/>
          </a:xfrm>
          <a:prstGeom prst="rect">
            <a:avLst/>
          </a:prstGeom>
          <a:noFill/>
        </p:spPr>
        <p:txBody>
          <a:bodyPr wrap="square" rtlCol="0">
            <a:spAutoFit/>
          </a:bodyPr>
          <a:lstStyle/>
          <a:p>
            <a:r>
              <a:rPr lang="en-US" altLang="ko-KR" sz="1100" dirty="0"/>
              <a:t>You are an BTC cryptocurrency trading analyst. You are required to analyze the following news articles:</a:t>
            </a:r>
          </a:p>
          <a:p>
            <a:r>
              <a:rPr lang="en-US" altLang="ko-KR" sz="1100" dirty="0"/>
              <a:t>"""</a:t>
            </a:r>
          </a:p>
          <a:p>
            <a:r>
              <a:rPr lang="ko-KR" altLang="en-US" sz="1100" dirty="0"/>
              <a:t>기사내용</a:t>
            </a:r>
          </a:p>
          <a:p>
            <a:r>
              <a:rPr lang="en-US" altLang="ko-KR" sz="1100" dirty="0"/>
              <a:t>"""</a:t>
            </a:r>
          </a:p>
          <a:p>
            <a:r>
              <a:rPr lang="en-US" altLang="ko-KR" sz="1100" dirty="0"/>
              <a:t>Write one concise paragraph to analyze the news and estimate the market trend accordingly.</a:t>
            </a:r>
            <a:endParaRPr lang="ko-KR" altLang="en-US" sz="1100" dirty="0"/>
          </a:p>
        </p:txBody>
      </p:sp>
      <p:sp>
        <p:nvSpPr>
          <p:cNvPr id="16" name="TextBox 15">
            <a:extLst>
              <a:ext uri="{FF2B5EF4-FFF2-40B4-BE49-F238E27FC236}">
                <a16:creationId xmlns:a16="http://schemas.microsoft.com/office/drawing/2014/main" id="{F2F61067-0A60-CBEB-AD1B-1F3BDC3A5B3B}"/>
              </a:ext>
            </a:extLst>
          </p:cNvPr>
          <p:cNvSpPr txBox="1"/>
          <p:nvPr/>
        </p:nvSpPr>
        <p:spPr>
          <a:xfrm>
            <a:off x="1559109" y="3090789"/>
            <a:ext cx="4204693" cy="3308598"/>
          </a:xfrm>
          <a:prstGeom prst="rect">
            <a:avLst/>
          </a:prstGeom>
          <a:noFill/>
        </p:spPr>
        <p:txBody>
          <a:bodyPr wrap="square" rtlCol="0">
            <a:spAutoFit/>
          </a:bodyPr>
          <a:lstStyle/>
          <a:p>
            <a:r>
              <a:rPr lang="en-US" altLang="ko-KR" sz="1100" dirty="0"/>
              <a:t>You are an experienced BTC cryptocurrency trader and you are trying to maximize your overall profit by trading BTC. </a:t>
            </a:r>
          </a:p>
          <a:p>
            <a:r>
              <a:rPr lang="en-US" altLang="ko-KR" sz="1100" dirty="0"/>
              <a:t>In each day, you will make an action to buy or sell BTC. You are assisted by a few analysts below and need to decide the final action.</a:t>
            </a:r>
          </a:p>
          <a:p>
            <a:endParaRPr lang="en-US" altLang="ko-KR" sz="1100" dirty="0"/>
          </a:p>
          <a:p>
            <a:r>
              <a:rPr lang="en-US" altLang="ko-KR" sz="1100" dirty="0"/>
              <a:t>ON-CHAIN ANALYST REPORT:</a:t>
            </a:r>
          </a:p>
          <a:p>
            <a:r>
              <a:rPr lang="en-US" altLang="ko-KR" sz="1100" dirty="0"/>
              <a:t>""“ {market</a:t>
            </a:r>
            <a:r>
              <a:rPr lang="ko-KR" altLang="en-US" sz="1100" dirty="0"/>
              <a:t> </a:t>
            </a:r>
            <a:r>
              <a:rPr lang="en-US" altLang="ko-KR" sz="1100" dirty="0"/>
              <a:t>agent response} """</a:t>
            </a:r>
          </a:p>
          <a:p>
            <a:r>
              <a:rPr lang="en-US" altLang="ko-KR" sz="1100" dirty="0"/>
              <a:t>NEWS ANALYST REPORT:</a:t>
            </a:r>
          </a:p>
          <a:p>
            <a:r>
              <a:rPr lang="en-US" altLang="ko-KR" sz="1100" dirty="0"/>
              <a:t>""“ {news agent response} """</a:t>
            </a:r>
          </a:p>
          <a:p>
            <a:r>
              <a:rPr lang="en-US" altLang="ko-KR" sz="1100" dirty="0"/>
              <a:t>REFLECTION ANALYST REPORT:</a:t>
            </a:r>
          </a:p>
          <a:p>
            <a:r>
              <a:rPr lang="en-US" altLang="ko-KR" sz="1100" dirty="0"/>
              <a:t>""“ {reflection agent response} ""“</a:t>
            </a:r>
          </a:p>
          <a:p>
            <a:endParaRPr lang="en-US" altLang="ko-KR" sz="1100" dirty="0"/>
          </a:p>
          <a:p>
            <a:r>
              <a:rPr lang="en-US" altLang="ko-KR" sz="1100" dirty="0"/>
              <a:t>Now, start your response with your brief reasoning over the given reports. Then, based on the synthesized reports, conclude a clear market trend, emphasizing long-term strategies over short-term gains. Finally, indicate your trading action as a 1-decimal float in the range of [-1,1], reflecting your confidence in the market trend and your strategic decision to manage risk appropriately.</a:t>
            </a:r>
          </a:p>
          <a:p>
            <a:r>
              <a:rPr lang="en-US" altLang="ko-KR" sz="1100" dirty="0"/>
              <a:t>Please respond in Korean.</a:t>
            </a:r>
            <a:endParaRPr lang="ko-KR" altLang="en-US" sz="1100" dirty="0"/>
          </a:p>
        </p:txBody>
      </p:sp>
      <p:sp>
        <p:nvSpPr>
          <p:cNvPr id="17" name="TextBox 16">
            <a:extLst>
              <a:ext uri="{FF2B5EF4-FFF2-40B4-BE49-F238E27FC236}">
                <a16:creationId xmlns:a16="http://schemas.microsoft.com/office/drawing/2014/main" id="{0830D565-7526-6D31-76A1-0994894AEB37}"/>
              </a:ext>
            </a:extLst>
          </p:cNvPr>
          <p:cNvSpPr txBox="1"/>
          <p:nvPr/>
        </p:nvSpPr>
        <p:spPr>
          <a:xfrm>
            <a:off x="7377525" y="3090789"/>
            <a:ext cx="4468579" cy="2800767"/>
          </a:xfrm>
          <a:prstGeom prst="rect">
            <a:avLst/>
          </a:prstGeom>
          <a:noFill/>
        </p:spPr>
        <p:txBody>
          <a:bodyPr wrap="square" rtlCol="0">
            <a:spAutoFit/>
          </a:bodyPr>
          <a:lstStyle/>
          <a:p>
            <a:r>
              <a:rPr lang="en-US" altLang="ko-KR" sz="1100" dirty="0"/>
              <a:t>You are an BTC cryptocurrency trading analyst. Your analysis and action history is given in chronological order:</a:t>
            </a:r>
          </a:p>
          <a:p>
            <a:r>
              <a:rPr lang="en-US" altLang="ko-KR" sz="1100" dirty="0"/>
              <a:t>"""</a:t>
            </a:r>
          </a:p>
          <a:p>
            <a:r>
              <a:rPr lang="en-US" altLang="ko-KR" sz="1100" dirty="0"/>
              <a:t>REASONING: {</a:t>
            </a:r>
            <a:r>
              <a:rPr lang="ko-KR" altLang="en-US" sz="1100" dirty="0"/>
              <a:t>전날 </a:t>
            </a:r>
            <a:r>
              <a:rPr lang="en-US" altLang="ko-KR" sz="1100" dirty="0"/>
              <a:t>Trading agent </a:t>
            </a:r>
            <a:r>
              <a:rPr lang="ko-KR" altLang="en-US" sz="1100" dirty="0"/>
              <a:t>의 </a:t>
            </a:r>
            <a:r>
              <a:rPr lang="en-US" altLang="ko-KR" sz="1100" dirty="0"/>
              <a:t>action </a:t>
            </a:r>
            <a:r>
              <a:rPr lang="ko-KR" altLang="en-US" sz="1100" dirty="0"/>
              <a:t>추천</a:t>
            </a:r>
            <a:r>
              <a:rPr lang="en-US" altLang="ko-KR" sz="1100" dirty="0"/>
              <a:t>}</a:t>
            </a:r>
          </a:p>
          <a:p>
            <a:r>
              <a:rPr lang="en-US" altLang="ko-KR" sz="1100" dirty="0"/>
              <a:t>ACTION: {</a:t>
            </a:r>
            <a:r>
              <a:rPr lang="en-US" altLang="ko-KR" sz="1100" dirty="0" err="1"/>
              <a:t>Technical_signal</a:t>
            </a:r>
            <a:r>
              <a:rPr lang="en-US" altLang="ko-KR" sz="1100" dirty="0"/>
              <a:t>}</a:t>
            </a:r>
          </a:p>
          <a:p>
            <a:r>
              <a:rPr lang="en-US" altLang="ko-KR" sz="1100" dirty="0"/>
              <a:t>DAILY RETURN: {</a:t>
            </a:r>
            <a:r>
              <a:rPr lang="ko-KR" altLang="en-US" sz="1100" dirty="0"/>
              <a:t>금일 투자 </a:t>
            </a:r>
            <a:r>
              <a:rPr lang="en-US" altLang="ko-KR" sz="1100" dirty="0"/>
              <a:t>ROI}</a:t>
            </a:r>
          </a:p>
          <a:p>
            <a:r>
              <a:rPr lang="en-US" altLang="ko-KR" sz="1100" dirty="0"/>
              <a:t>""" </a:t>
            </a:r>
          </a:p>
          <a:p>
            <a:r>
              <a:rPr lang="en-US" altLang="ko-KR" sz="1100" dirty="0"/>
              <a:t>Reflect on your recent performance and instruct your future trades from a high level, e.g., identify what information is currently more important, and what to be next, like </a:t>
            </a:r>
            <a:r>
              <a:rPr lang="en-US" altLang="ko-KR" sz="1100" dirty="0" err="1"/>
              <a:t>aggresive</a:t>
            </a:r>
            <a:r>
              <a:rPr lang="en-US" altLang="ko-KR" sz="1100" dirty="0"/>
              <a:t> or conversative. Write one concise paragraph to reflect on your recent trading performance with a focus on the effective strategies and information that led to the most successful outcomes, and the ineffective strategies and information that led to loss of profit. Identify key trends and indicators in the current cryptocurrency market that are likely to influence future trades. Also assess whether a more aggressive or conservative trading approach is warranted.</a:t>
            </a:r>
            <a:endParaRPr lang="ko-KR" altLang="en-US" sz="1100" dirty="0"/>
          </a:p>
        </p:txBody>
      </p:sp>
    </p:spTree>
    <p:extLst>
      <p:ext uri="{BB962C8B-B14F-4D97-AF65-F5344CB8AC3E}">
        <p14:creationId xmlns:p14="http://schemas.microsoft.com/office/powerpoint/2010/main" val="2113875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122D"/>
        </a:solidFill>
        <a:effectLst/>
      </p:bgPr>
    </p:bg>
    <p:spTree>
      <p:nvGrpSpPr>
        <p:cNvPr id="1" name=""/>
        <p:cNvGrpSpPr/>
        <p:nvPr/>
      </p:nvGrpSpPr>
      <p:grpSpPr>
        <a:xfrm>
          <a:off x="0" y="0"/>
          <a:ext cx="0" cy="0"/>
          <a:chOff x="0" y="0"/>
          <a:chExt cx="0" cy="0"/>
        </a:xfrm>
      </p:grpSpPr>
      <p:sp>
        <p:nvSpPr>
          <p:cNvPr id="8" name="TextBox 7"/>
          <p:cNvSpPr txBox="1"/>
          <p:nvPr/>
        </p:nvSpPr>
        <p:spPr>
          <a:xfrm>
            <a:off x="3697315" y="2726581"/>
            <a:ext cx="4801507" cy="1262140"/>
          </a:xfrm>
          <a:prstGeom prst="rect">
            <a:avLst/>
          </a:prstGeom>
          <a:noFill/>
        </p:spPr>
        <p:txBody>
          <a:bodyPr wrap="none" rtlCol="0" anchor="t" anchorCtr="0">
            <a:spAutoFit/>
          </a:bodyPr>
          <a:lstStyle/>
          <a:p>
            <a:pPr marL="0" marR="0" lvl="0" indent="0" algn="ctr" defTabSz="912736" rtl="0" eaLnBrk="1" fontAlgn="auto" latinLnBrk="1" hangingPunct="1">
              <a:lnSpc>
                <a:spcPct val="110000"/>
              </a:lnSpc>
              <a:spcBef>
                <a:spcPts val="0"/>
              </a:spcBef>
              <a:spcAft>
                <a:spcPts val="1500"/>
              </a:spcAft>
              <a:buClrTx/>
              <a:buSzTx/>
              <a:buFontTx/>
              <a:buNone/>
              <a:tabLst/>
              <a:defRPr/>
            </a:pPr>
            <a:r>
              <a:rPr kumimoji="0" lang="en-US" altLang="ko-KR" sz="7200" b="0" i="0" u="none" strike="noStrike" kern="1200" cap="none" spc="0" normalizeH="0" baseline="0" noProof="0" dirty="0">
                <a:ln>
                  <a:solidFill>
                    <a:prstClr val="white">
                      <a:alpha val="0"/>
                    </a:prstClr>
                  </a:solidFill>
                </a:ln>
                <a:solidFill>
                  <a:prstClr val="white"/>
                </a:solidFill>
                <a:effectLst>
                  <a:reflection blurRad="6350" stA="17000" endPos="28000" dist="6350" dir="5400000" sy="-100000" algn="bl" rotWithShape="0"/>
                </a:effectLst>
                <a:uLnTx/>
                <a:uFillTx/>
                <a:latin typeface="나눔스퀘어 ExtraBold" panose="020B0600000101010101" pitchFamily="50" charset="-127"/>
                <a:ea typeface="나눔스퀘어 ExtraBold" panose="020B0600000101010101" pitchFamily="50" charset="-127"/>
                <a:cs typeface="+mn-cs"/>
              </a:rPr>
              <a:t>Thank you</a:t>
            </a:r>
          </a:p>
        </p:txBody>
      </p:sp>
    </p:spTree>
    <p:extLst>
      <p:ext uri="{BB962C8B-B14F-4D97-AF65-F5344CB8AC3E}">
        <p14:creationId xmlns:p14="http://schemas.microsoft.com/office/powerpoint/2010/main" val="1162147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E037E-29F3-8B0E-F3A0-E9ACB4C22889}"/>
            </a:ext>
          </a:extLst>
        </p:cNvPr>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4447914A-8462-12EC-DBF8-CC02203AC96E}"/>
              </a:ext>
            </a:extLst>
          </p:cNvPr>
          <p:cNvSpPr>
            <a:spLocks noGrp="1"/>
          </p:cNvSpPr>
          <p:nvPr>
            <p:ph type="body" idx="1"/>
          </p:nvPr>
        </p:nvSpPr>
        <p:spPr>
          <a:xfrm>
            <a:off x="720200" y="908737"/>
            <a:ext cx="10814908" cy="1197465"/>
          </a:xfrm>
        </p:spPr>
        <p:txBody>
          <a:bodyPr/>
          <a:lstStyle/>
          <a:p>
            <a:pPr>
              <a:lnSpc>
                <a:spcPct val="120000"/>
              </a:lnSpc>
            </a:pPr>
            <a:r>
              <a:rPr lang="en-US" altLang="ko-KR" dirty="0"/>
              <a:t>Time Series (Holt Winters, ARIMA </a:t>
            </a:r>
            <a:r>
              <a:rPr lang="ko-KR" altLang="en-US" dirty="0"/>
              <a:t>등</a:t>
            </a:r>
            <a:r>
              <a:rPr lang="en-US" altLang="ko-KR" dirty="0"/>
              <a:t>)</a:t>
            </a:r>
            <a:r>
              <a:rPr lang="ko-KR" altLang="en-US" dirty="0"/>
              <a:t>의</a:t>
            </a:r>
            <a:r>
              <a:rPr lang="en-US" altLang="ko-KR" dirty="0"/>
              <a:t> </a:t>
            </a:r>
            <a:r>
              <a:rPr lang="ko-KR" altLang="en-US" dirty="0"/>
              <a:t>개념을 이해하고</a:t>
            </a:r>
          </a:p>
          <a:p>
            <a:pPr>
              <a:lnSpc>
                <a:spcPct val="120000"/>
              </a:lnSpc>
            </a:pPr>
            <a:r>
              <a:rPr lang="ko-KR" altLang="en-US" dirty="0"/>
              <a:t>시나리오를 통해 각</a:t>
            </a:r>
            <a:r>
              <a:rPr lang="en-US" altLang="ko-KR" dirty="0"/>
              <a:t> </a:t>
            </a:r>
            <a:r>
              <a:rPr lang="ko-KR" altLang="en-US" dirty="0"/>
              <a:t>모델을 수행해본다</a:t>
            </a:r>
            <a:r>
              <a:rPr lang="en-US" altLang="ko-KR" dirty="0"/>
              <a:t>.</a:t>
            </a:r>
          </a:p>
        </p:txBody>
      </p:sp>
      <p:sp>
        <p:nvSpPr>
          <p:cNvPr id="2" name="제목 1">
            <a:extLst>
              <a:ext uri="{FF2B5EF4-FFF2-40B4-BE49-F238E27FC236}">
                <a16:creationId xmlns:a16="http://schemas.microsoft.com/office/drawing/2014/main" id="{AD9C99DE-E8A2-2BA9-A668-E2B57645886C}"/>
              </a:ext>
            </a:extLst>
          </p:cNvPr>
          <p:cNvSpPr>
            <a:spLocks noGrp="1"/>
          </p:cNvSpPr>
          <p:nvPr>
            <p:ph type="title"/>
          </p:nvPr>
        </p:nvSpPr>
        <p:spPr/>
        <p:txBody>
          <a:bodyPr/>
          <a:lstStyle/>
          <a:p>
            <a:r>
              <a:rPr lang="ko-KR" altLang="en-US" dirty="0"/>
              <a:t>개요</a:t>
            </a:r>
          </a:p>
        </p:txBody>
      </p:sp>
      <p:grpSp>
        <p:nvGrpSpPr>
          <p:cNvPr id="5" name="그룹 4">
            <a:extLst>
              <a:ext uri="{FF2B5EF4-FFF2-40B4-BE49-F238E27FC236}">
                <a16:creationId xmlns:a16="http://schemas.microsoft.com/office/drawing/2014/main" id="{A706468A-D803-AC41-1CCA-167B43261762}"/>
              </a:ext>
            </a:extLst>
          </p:cNvPr>
          <p:cNvGrpSpPr/>
          <p:nvPr/>
        </p:nvGrpSpPr>
        <p:grpSpPr>
          <a:xfrm>
            <a:off x="571223" y="945296"/>
            <a:ext cx="274640" cy="274640"/>
            <a:chOff x="465911" y="908720"/>
            <a:chExt cx="274640" cy="274640"/>
          </a:xfrm>
        </p:grpSpPr>
        <p:sp>
          <p:nvSpPr>
            <p:cNvPr id="19" name="타원 18">
              <a:extLst>
                <a:ext uri="{FF2B5EF4-FFF2-40B4-BE49-F238E27FC236}">
                  <a16:creationId xmlns:a16="http://schemas.microsoft.com/office/drawing/2014/main" id="{2906AA64-A2C6-3526-8F9E-02E8E8C34A35}"/>
                </a:ext>
              </a:extLst>
            </p:cNvPr>
            <p:cNvSpPr/>
            <p:nvPr/>
          </p:nvSpPr>
          <p:spPr>
            <a:xfrm>
              <a:off x="46591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0" name="L 도형 19">
              <a:extLst>
                <a:ext uri="{FF2B5EF4-FFF2-40B4-BE49-F238E27FC236}">
                  <a16:creationId xmlns:a16="http://schemas.microsoft.com/office/drawing/2014/main" id="{9ADE1E8F-504D-5B59-75D8-A5BBC409C0E0}"/>
                </a:ext>
              </a:extLst>
            </p:cNvPr>
            <p:cNvSpPr/>
            <p:nvPr/>
          </p:nvSpPr>
          <p:spPr>
            <a:xfrm rot="13500000">
              <a:off x="53106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6" name="그룹 5">
            <a:extLst>
              <a:ext uri="{FF2B5EF4-FFF2-40B4-BE49-F238E27FC236}">
                <a16:creationId xmlns:a16="http://schemas.microsoft.com/office/drawing/2014/main" id="{251FCDC8-B93C-A929-6BEB-3A4287522D0D}"/>
              </a:ext>
            </a:extLst>
          </p:cNvPr>
          <p:cNvGrpSpPr/>
          <p:nvPr/>
        </p:nvGrpSpPr>
        <p:grpSpPr>
          <a:xfrm>
            <a:off x="571223" y="1391527"/>
            <a:ext cx="274640" cy="274640"/>
            <a:chOff x="465911" y="1304764"/>
            <a:chExt cx="274640" cy="274640"/>
          </a:xfrm>
        </p:grpSpPr>
        <p:sp>
          <p:nvSpPr>
            <p:cNvPr id="22" name="타원 21">
              <a:extLst>
                <a:ext uri="{FF2B5EF4-FFF2-40B4-BE49-F238E27FC236}">
                  <a16:creationId xmlns:a16="http://schemas.microsoft.com/office/drawing/2014/main" id="{3F46FADC-FA1E-B496-E3E8-F0305A4EF92B}"/>
                </a:ext>
              </a:extLst>
            </p:cNvPr>
            <p:cNvSpPr/>
            <p:nvPr/>
          </p:nvSpPr>
          <p:spPr>
            <a:xfrm>
              <a:off x="465911" y="1304764"/>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3" name="L 도형 22">
              <a:extLst>
                <a:ext uri="{FF2B5EF4-FFF2-40B4-BE49-F238E27FC236}">
                  <a16:creationId xmlns:a16="http://schemas.microsoft.com/office/drawing/2014/main" id="{3998B4E1-53A8-C1BD-3AD7-2BE3EE730508}"/>
                </a:ext>
              </a:extLst>
            </p:cNvPr>
            <p:cNvSpPr/>
            <p:nvPr/>
          </p:nvSpPr>
          <p:spPr>
            <a:xfrm rot="13500000">
              <a:off x="531069" y="1382359"/>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3" name="그룹 2">
            <a:extLst>
              <a:ext uri="{FF2B5EF4-FFF2-40B4-BE49-F238E27FC236}">
                <a16:creationId xmlns:a16="http://schemas.microsoft.com/office/drawing/2014/main" id="{1A17B6B1-A18E-07F3-2D8E-324C32D51CDA}"/>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08FD7CF6-7CD4-C87C-BBF8-F1BD5F25CA64}"/>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CCCD2879-B114-C8A4-6D33-85332B2466F5}"/>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10" name="그림 9">
            <a:extLst>
              <a:ext uri="{FF2B5EF4-FFF2-40B4-BE49-F238E27FC236}">
                <a16:creationId xmlns:a16="http://schemas.microsoft.com/office/drawing/2014/main" id="{C8FD9D68-6C6A-143F-5199-220405B2AD37}"/>
              </a:ext>
            </a:extLst>
          </p:cNvPr>
          <p:cNvPicPr>
            <a:picLocks noChangeAspect="1"/>
          </p:cNvPicPr>
          <p:nvPr/>
        </p:nvPicPr>
        <p:blipFill>
          <a:blip r:embed="rId3"/>
          <a:stretch>
            <a:fillRect/>
          </a:stretch>
        </p:blipFill>
        <p:spPr>
          <a:xfrm>
            <a:off x="1284270" y="2451673"/>
            <a:ext cx="9236467" cy="3360304"/>
          </a:xfrm>
          <a:prstGeom prst="rect">
            <a:avLst/>
          </a:prstGeom>
        </p:spPr>
      </p:pic>
    </p:spTree>
    <p:extLst>
      <p:ext uri="{BB962C8B-B14F-4D97-AF65-F5344CB8AC3E}">
        <p14:creationId xmlns:p14="http://schemas.microsoft.com/office/powerpoint/2010/main" val="351586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63BA3-5E6D-959F-4729-537375E8D399}"/>
            </a:ext>
          </a:extLst>
        </p:cNvPr>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6E339AD-036E-CCF7-DB6E-27CF08AA6D0A}"/>
              </a:ext>
            </a:extLst>
          </p:cNvPr>
          <p:cNvSpPr>
            <a:spLocks noGrp="1"/>
          </p:cNvSpPr>
          <p:nvPr>
            <p:ph type="body" idx="1"/>
          </p:nvPr>
        </p:nvSpPr>
        <p:spPr>
          <a:xfrm>
            <a:off x="720200" y="908737"/>
            <a:ext cx="10814908" cy="3108459"/>
          </a:xfrm>
        </p:spPr>
        <p:txBody>
          <a:bodyPr/>
          <a:lstStyle/>
          <a:p>
            <a:pPr>
              <a:lnSpc>
                <a:spcPct val="120000"/>
              </a:lnSpc>
            </a:pPr>
            <a:r>
              <a:rPr lang="en-US" altLang="ko-KR" dirty="0"/>
              <a:t>Time Series : </a:t>
            </a:r>
            <a:r>
              <a:rPr lang="ko-KR" altLang="en-US" dirty="0"/>
              <a:t>시계열</a:t>
            </a:r>
          </a:p>
          <a:p>
            <a:pPr marL="0" indent="0">
              <a:lnSpc>
                <a:spcPct val="120000"/>
              </a:lnSpc>
              <a:buNone/>
            </a:pPr>
            <a:r>
              <a:rPr lang="en-US" altLang="ko-KR" dirty="0"/>
              <a:t>    ∙ </a:t>
            </a:r>
            <a:r>
              <a:rPr lang="ko-KR" altLang="en-US" dirty="0"/>
              <a:t>시간의 흐름에 따라 순차적으로</a:t>
            </a:r>
            <a:r>
              <a:rPr lang="en-US" altLang="ko-KR" dirty="0"/>
              <a:t>(sequentially) </a:t>
            </a:r>
            <a:r>
              <a:rPr lang="ko-KR" altLang="en-US" dirty="0"/>
              <a:t>관찰된 값들의 집합을 시계열 자료라 함</a:t>
            </a:r>
            <a:endParaRPr lang="en-US" altLang="ko-KR" dirty="0"/>
          </a:p>
          <a:p>
            <a:pPr marL="0" indent="0">
              <a:lnSpc>
                <a:spcPct val="120000"/>
              </a:lnSpc>
              <a:buNone/>
            </a:pPr>
            <a:r>
              <a:rPr lang="en-US" altLang="ko-KR" sz="1600" dirty="0"/>
              <a:t>      - </a:t>
            </a:r>
            <a:r>
              <a:rPr lang="ko-KR" altLang="en-US" sz="1600" dirty="0"/>
              <a:t>일반적인 시계열 자료는 동일한 시간 간격</a:t>
            </a:r>
            <a:r>
              <a:rPr lang="en-US" altLang="ko-KR" sz="1600" dirty="0"/>
              <a:t>(time period) </a:t>
            </a:r>
            <a:r>
              <a:rPr lang="ko-KR" altLang="en-US" sz="1600" dirty="0"/>
              <a:t>를</a:t>
            </a:r>
            <a:r>
              <a:rPr lang="en-US" altLang="ko-KR" sz="1600" dirty="0"/>
              <a:t> </a:t>
            </a:r>
            <a:r>
              <a:rPr lang="ko-KR" altLang="en-US" sz="1600" dirty="0"/>
              <a:t>가짐</a:t>
            </a:r>
            <a:endParaRPr lang="en-US" altLang="ko-KR" sz="1600" dirty="0"/>
          </a:p>
          <a:p>
            <a:pPr marL="0" indent="0">
              <a:lnSpc>
                <a:spcPct val="120000"/>
              </a:lnSpc>
              <a:buNone/>
            </a:pPr>
            <a:r>
              <a:rPr lang="en-US" altLang="ko-KR" dirty="0"/>
              <a:t>    ∙ </a:t>
            </a:r>
            <a:r>
              <a:rPr lang="ko-KR" altLang="en-US" dirty="0"/>
              <a:t>시계열 분석의 목적</a:t>
            </a:r>
            <a:endParaRPr lang="en-US" altLang="ko-KR" dirty="0"/>
          </a:p>
          <a:p>
            <a:pPr marL="0" indent="0">
              <a:lnSpc>
                <a:spcPct val="120000"/>
              </a:lnSpc>
              <a:buNone/>
            </a:pPr>
            <a:r>
              <a:rPr lang="en-US" altLang="ko-KR" sz="1600" dirty="0"/>
              <a:t>      - </a:t>
            </a:r>
            <a:r>
              <a:rPr lang="ko-KR" altLang="en-US" sz="1600" dirty="0"/>
              <a:t>과거 시계열 패턴이 미래에도 지속된다는 가정하에 현재까지 수집된 자료들을 분석하여 미래를 예측함</a:t>
            </a:r>
            <a:endParaRPr lang="en-US" altLang="ko-KR" sz="1600" dirty="0"/>
          </a:p>
        </p:txBody>
      </p:sp>
      <p:sp>
        <p:nvSpPr>
          <p:cNvPr id="2" name="제목 1">
            <a:extLst>
              <a:ext uri="{FF2B5EF4-FFF2-40B4-BE49-F238E27FC236}">
                <a16:creationId xmlns:a16="http://schemas.microsoft.com/office/drawing/2014/main" id="{3F6F6F06-00A5-B277-9B54-170F96CCDFCD}"/>
              </a:ext>
            </a:extLst>
          </p:cNvPr>
          <p:cNvSpPr>
            <a:spLocks noGrp="1"/>
          </p:cNvSpPr>
          <p:nvPr>
            <p:ph type="title"/>
          </p:nvPr>
        </p:nvSpPr>
        <p:spPr/>
        <p:txBody>
          <a:bodyPr/>
          <a:lstStyle/>
          <a:p>
            <a:r>
              <a:rPr lang="ko-KR" altLang="en-US" dirty="0"/>
              <a:t>시계열 분석 개요</a:t>
            </a:r>
          </a:p>
        </p:txBody>
      </p:sp>
      <p:grpSp>
        <p:nvGrpSpPr>
          <p:cNvPr id="5" name="그룹 4">
            <a:extLst>
              <a:ext uri="{FF2B5EF4-FFF2-40B4-BE49-F238E27FC236}">
                <a16:creationId xmlns:a16="http://schemas.microsoft.com/office/drawing/2014/main" id="{D9307082-1258-81CE-A33D-3E8608EFB6BA}"/>
              </a:ext>
            </a:extLst>
          </p:cNvPr>
          <p:cNvGrpSpPr/>
          <p:nvPr/>
        </p:nvGrpSpPr>
        <p:grpSpPr>
          <a:xfrm>
            <a:off x="571223" y="945296"/>
            <a:ext cx="274640" cy="274640"/>
            <a:chOff x="465911" y="908720"/>
            <a:chExt cx="274640" cy="274640"/>
          </a:xfrm>
        </p:grpSpPr>
        <p:sp>
          <p:nvSpPr>
            <p:cNvPr id="19" name="타원 18">
              <a:extLst>
                <a:ext uri="{FF2B5EF4-FFF2-40B4-BE49-F238E27FC236}">
                  <a16:creationId xmlns:a16="http://schemas.microsoft.com/office/drawing/2014/main" id="{6C9AE082-9861-DB64-484E-318E64DB4585}"/>
                </a:ext>
              </a:extLst>
            </p:cNvPr>
            <p:cNvSpPr/>
            <p:nvPr/>
          </p:nvSpPr>
          <p:spPr>
            <a:xfrm>
              <a:off x="46591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0" name="L 도형 19">
              <a:extLst>
                <a:ext uri="{FF2B5EF4-FFF2-40B4-BE49-F238E27FC236}">
                  <a16:creationId xmlns:a16="http://schemas.microsoft.com/office/drawing/2014/main" id="{7A166276-B039-DD15-4D4D-F2EE7D161C1B}"/>
                </a:ext>
              </a:extLst>
            </p:cNvPr>
            <p:cNvSpPr/>
            <p:nvPr/>
          </p:nvSpPr>
          <p:spPr>
            <a:xfrm rot="13500000">
              <a:off x="53106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3" name="그룹 2">
            <a:extLst>
              <a:ext uri="{FF2B5EF4-FFF2-40B4-BE49-F238E27FC236}">
                <a16:creationId xmlns:a16="http://schemas.microsoft.com/office/drawing/2014/main" id="{34A0895E-395A-D3CB-A309-4B87D1DB9649}"/>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D048E42D-E269-A6F4-7DA2-8D81DAF497A0}"/>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52F7BFF8-4A07-CD9B-763A-7227E412F277}"/>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9" name="그림 8">
            <a:extLst>
              <a:ext uri="{FF2B5EF4-FFF2-40B4-BE49-F238E27FC236}">
                <a16:creationId xmlns:a16="http://schemas.microsoft.com/office/drawing/2014/main" id="{08C281B9-6A9A-4C6B-F22F-48CA004C4796}"/>
              </a:ext>
            </a:extLst>
          </p:cNvPr>
          <p:cNvPicPr>
            <a:picLocks noChangeAspect="1"/>
          </p:cNvPicPr>
          <p:nvPr/>
        </p:nvPicPr>
        <p:blipFill>
          <a:blip r:embed="rId3"/>
          <a:stretch>
            <a:fillRect/>
          </a:stretch>
        </p:blipFill>
        <p:spPr>
          <a:xfrm>
            <a:off x="780570" y="3305892"/>
            <a:ext cx="10212225" cy="2753109"/>
          </a:xfrm>
          <a:prstGeom prst="rect">
            <a:avLst/>
          </a:prstGeom>
        </p:spPr>
      </p:pic>
    </p:spTree>
    <p:extLst>
      <p:ext uri="{BB962C8B-B14F-4D97-AF65-F5344CB8AC3E}">
        <p14:creationId xmlns:p14="http://schemas.microsoft.com/office/powerpoint/2010/main" val="391129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27A77-0F2E-D6A6-29FA-3D5E426CEB1C}"/>
            </a:ext>
          </a:extLst>
        </p:cNvPr>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AEF8A9D9-4345-E378-13CA-2590531A1184}"/>
              </a:ext>
            </a:extLst>
          </p:cNvPr>
          <p:cNvSpPr>
            <a:spLocks noGrp="1"/>
          </p:cNvSpPr>
          <p:nvPr>
            <p:ph type="body" idx="1"/>
          </p:nvPr>
        </p:nvSpPr>
        <p:spPr>
          <a:xfrm>
            <a:off x="720200" y="908737"/>
            <a:ext cx="10814908" cy="3283119"/>
          </a:xfrm>
        </p:spPr>
        <p:txBody>
          <a:bodyPr/>
          <a:lstStyle/>
          <a:p>
            <a:pPr>
              <a:lnSpc>
                <a:spcPct val="120000"/>
              </a:lnSpc>
            </a:pPr>
            <a:r>
              <a:rPr lang="ko-KR" altLang="en-US" dirty="0"/>
              <a:t>시계열의 형태</a:t>
            </a:r>
          </a:p>
          <a:p>
            <a:pPr marL="627063" indent="-266700">
              <a:lnSpc>
                <a:spcPct val="120000"/>
              </a:lnSpc>
              <a:buFont typeface="Wingdings" panose="05000000000000000000" pitchFamily="2" charset="2"/>
              <a:buChar char="§"/>
            </a:pPr>
            <a:r>
              <a:rPr lang="ko-KR" altLang="en-US" dirty="0"/>
              <a:t>체계적 변동</a:t>
            </a:r>
            <a:endParaRPr lang="en-US" altLang="ko-KR" dirty="0"/>
          </a:p>
          <a:p>
            <a:pPr marL="727058" lvl="1" indent="-266700">
              <a:lnSpc>
                <a:spcPct val="120000"/>
              </a:lnSpc>
              <a:buFont typeface="Wingdings" panose="05000000000000000000" pitchFamily="2" charset="2"/>
              <a:buChar char="§"/>
            </a:pPr>
            <a:r>
              <a:rPr lang="ko-KR" altLang="en-US" sz="1800" dirty="0"/>
              <a:t>추세변동</a:t>
            </a:r>
            <a:r>
              <a:rPr lang="en-US" altLang="ko-KR" sz="1800" dirty="0"/>
              <a:t>(Trend Variation): </a:t>
            </a:r>
            <a:r>
              <a:rPr lang="ko-KR" altLang="en-US" sz="1800" dirty="0"/>
              <a:t>장기간에</a:t>
            </a:r>
            <a:r>
              <a:rPr lang="en-US" altLang="ko-KR" sz="1800" dirty="0"/>
              <a:t> </a:t>
            </a:r>
            <a:r>
              <a:rPr lang="ko-KR" altLang="en-US" sz="1800" dirty="0"/>
              <a:t>걸쳐 나타나는 추세</a:t>
            </a:r>
            <a:endParaRPr lang="en-US" altLang="ko-KR" sz="1800" dirty="0"/>
          </a:p>
          <a:p>
            <a:pPr marL="727058" lvl="1" indent="-266700">
              <a:lnSpc>
                <a:spcPct val="120000"/>
              </a:lnSpc>
              <a:buFont typeface="Wingdings" panose="05000000000000000000" pitchFamily="2" charset="2"/>
              <a:buChar char="§"/>
            </a:pPr>
            <a:r>
              <a:rPr lang="ko-KR" altLang="en-US" sz="1800" dirty="0"/>
              <a:t>순환변동</a:t>
            </a:r>
            <a:r>
              <a:rPr lang="en-US" altLang="ko-KR" sz="1800" dirty="0"/>
              <a:t>(Cyclical Variation): </a:t>
            </a:r>
            <a:r>
              <a:rPr lang="ko-KR" altLang="en-US" sz="1800" dirty="0"/>
              <a:t>추세선을 따라 주기적으로 오르고 내림을 반복하는 변동</a:t>
            </a:r>
            <a:endParaRPr lang="en-US" altLang="ko-KR" sz="1800" dirty="0"/>
          </a:p>
          <a:p>
            <a:pPr marL="727058" lvl="1" indent="-266700">
              <a:lnSpc>
                <a:spcPct val="120000"/>
              </a:lnSpc>
              <a:buFont typeface="Wingdings" panose="05000000000000000000" pitchFamily="2" charset="2"/>
              <a:buChar char="§"/>
            </a:pPr>
            <a:r>
              <a:rPr lang="ko-KR" altLang="en-US" sz="1800" dirty="0"/>
              <a:t>계절변동</a:t>
            </a:r>
            <a:r>
              <a:rPr lang="en-US" altLang="ko-KR" sz="1800" dirty="0"/>
              <a:t>(Seasonal Variation): </a:t>
            </a:r>
            <a:r>
              <a:rPr lang="ko-KR" altLang="en-US" sz="1800" dirty="0"/>
              <a:t>계절적 요인이 작용하여 </a:t>
            </a:r>
            <a:r>
              <a:rPr lang="en-US" altLang="ko-KR" sz="1800" dirty="0"/>
              <a:t>1</a:t>
            </a:r>
            <a:r>
              <a:rPr lang="ko-KR" altLang="en-US" sz="1800" dirty="0"/>
              <a:t>년 주기로 나타나는 변동</a:t>
            </a:r>
            <a:endParaRPr lang="en-US" altLang="ko-KR" sz="1800" dirty="0"/>
          </a:p>
          <a:p>
            <a:pPr marL="627063" indent="-266700">
              <a:lnSpc>
                <a:spcPct val="120000"/>
              </a:lnSpc>
              <a:buFont typeface="Wingdings" panose="05000000000000000000" pitchFamily="2" charset="2"/>
              <a:buChar char="§"/>
            </a:pPr>
            <a:r>
              <a:rPr lang="ko-KR" altLang="en-US" dirty="0"/>
              <a:t>비체계적 변동</a:t>
            </a:r>
            <a:endParaRPr lang="en-US" altLang="ko-KR" dirty="0"/>
          </a:p>
          <a:p>
            <a:pPr marL="727058" lvl="1" indent="-266700">
              <a:lnSpc>
                <a:spcPct val="120000"/>
              </a:lnSpc>
              <a:buFont typeface="Wingdings" panose="05000000000000000000" pitchFamily="2" charset="2"/>
              <a:buChar char="§"/>
            </a:pPr>
            <a:r>
              <a:rPr lang="ko-KR" altLang="en-US" sz="1800" dirty="0"/>
              <a:t>불규칙변동</a:t>
            </a:r>
            <a:r>
              <a:rPr lang="en-US" altLang="ko-KR" sz="1800" dirty="0"/>
              <a:t>(Irregular Variation): </a:t>
            </a:r>
            <a:r>
              <a:rPr lang="ko-KR" altLang="en-US" sz="1800" dirty="0"/>
              <a:t>규칙성 없이 여측 불가능하게 우연적으로 발생하는 변동</a:t>
            </a:r>
            <a:endParaRPr lang="en-US" altLang="ko-KR" sz="1800" dirty="0"/>
          </a:p>
        </p:txBody>
      </p:sp>
      <p:sp>
        <p:nvSpPr>
          <p:cNvPr id="2" name="제목 1">
            <a:extLst>
              <a:ext uri="{FF2B5EF4-FFF2-40B4-BE49-F238E27FC236}">
                <a16:creationId xmlns:a16="http://schemas.microsoft.com/office/drawing/2014/main" id="{3D627697-DA65-7087-D874-96BC8C159E11}"/>
              </a:ext>
            </a:extLst>
          </p:cNvPr>
          <p:cNvSpPr>
            <a:spLocks noGrp="1"/>
          </p:cNvSpPr>
          <p:nvPr>
            <p:ph type="title"/>
          </p:nvPr>
        </p:nvSpPr>
        <p:spPr/>
        <p:txBody>
          <a:bodyPr/>
          <a:lstStyle/>
          <a:p>
            <a:r>
              <a:rPr lang="ko-KR" altLang="en-US" dirty="0"/>
              <a:t>시계열 분해</a:t>
            </a:r>
          </a:p>
        </p:txBody>
      </p:sp>
      <p:grpSp>
        <p:nvGrpSpPr>
          <p:cNvPr id="5" name="그룹 4">
            <a:extLst>
              <a:ext uri="{FF2B5EF4-FFF2-40B4-BE49-F238E27FC236}">
                <a16:creationId xmlns:a16="http://schemas.microsoft.com/office/drawing/2014/main" id="{E0955EAB-7D8A-2076-FD43-79E68AD9E4A4}"/>
              </a:ext>
            </a:extLst>
          </p:cNvPr>
          <p:cNvGrpSpPr/>
          <p:nvPr/>
        </p:nvGrpSpPr>
        <p:grpSpPr>
          <a:xfrm>
            <a:off x="571223" y="945296"/>
            <a:ext cx="274640" cy="274640"/>
            <a:chOff x="465911" y="908720"/>
            <a:chExt cx="274640" cy="274640"/>
          </a:xfrm>
        </p:grpSpPr>
        <p:sp>
          <p:nvSpPr>
            <p:cNvPr id="19" name="타원 18">
              <a:extLst>
                <a:ext uri="{FF2B5EF4-FFF2-40B4-BE49-F238E27FC236}">
                  <a16:creationId xmlns:a16="http://schemas.microsoft.com/office/drawing/2014/main" id="{EB8C6C19-97EA-FC2C-7491-29090E874913}"/>
                </a:ext>
              </a:extLst>
            </p:cNvPr>
            <p:cNvSpPr/>
            <p:nvPr/>
          </p:nvSpPr>
          <p:spPr>
            <a:xfrm>
              <a:off x="46591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0" name="L 도형 19">
              <a:extLst>
                <a:ext uri="{FF2B5EF4-FFF2-40B4-BE49-F238E27FC236}">
                  <a16:creationId xmlns:a16="http://schemas.microsoft.com/office/drawing/2014/main" id="{E67EA6FB-419B-1476-9E17-BCA336475A27}"/>
                </a:ext>
              </a:extLst>
            </p:cNvPr>
            <p:cNvSpPr/>
            <p:nvPr/>
          </p:nvSpPr>
          <p:spPr>
            <a:xfrm rot="13500000">
              <a:off x="53106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3" name="그룹 2">
            <a:extLst>
              <a:ext uri="{FF2B5EF4-FFF2-40B4-BE49-F238E27FC236}">
                <a16:creationId xmlns:a16="http://schemas.microsoft.com/office/drawing/2014/main" id="{736FFC92-69C3-F7BF-93F3-B33D30B817A6}"/>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6ECA14AC-2E21-2C17-E2D2-378CEE8FE842}"/>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DCF876DC-FD20-EB8D-50C3-D901DABC7A92}"/>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8" name="그림 7">
            <a:extLst>
              <a:ext uri="{FF2B5EF4-FFF2-40B4-BE49-F238E27FC236}">
                <a16:creationId xmlns:a16="http://schemas.microsoft.com/office/drawing/2014/main" id="{912C56C9-CF59-6289-FC03-8BADE4143D11}"/>
              </a:ext>
            </a:extLst>
          </p:cNvPr>
          <p:cNvPicPr>
            <a:picLocks noChangeAspect="1"/>
          </p:cNvPicPr>
          <p:nvPr/>
        </p:nvPicPr>
        <p:blipFill>
          <a:blip r:embed="rId3">
            <a:clrChange>
              <a:clrFrom>
                <a:srgbClr val="F9F9F9"/>
              </a:clrFrom>
              <a:clrTo>
                <a:srgbClr val="F9F9F9">
                  <a:alpha val="0"/>
                </a:srgbClr>
              </a:clrTo>
            </a:clrChange>
          </a:blip>
          <a:srcRect b="16341"/>
          <a:stretch/>
        </p:blipFill>
        <p:spPr>
          <a:xfrm>
            <a:off x="1213280" y="4099390"/>
            <a:ext cx="6877372" cy="1470290"/>
          </a:xfrm>
          <a:prstGeom prst="rect">
            <a:avLst/>
          </a:prstGeom>
        </p:spPr>
      </p:pic>
      <p:sp>
        <p:nvSpPr>
          <p:cNvPr id="9" name="TextBox 8">
            <a:extLst>
              <a:ext uri="{FF2B5EF4-FFF2-40B4-BE49-F238E27FC236}">
                <a16:creationId xmlns:a16="http://schemas.microsoft.com/office/drawing/2014/main" id="{89C88B2D-0D47-7BAE-9A62-18E50CB526BE}"/>
              </a:ext>
            </a:extLst>
          </p:cNvPr>
          <p:cNvSpPr txBox="1"/>
          <p:nvPr/>
        </p:nvSpPr>
        <p:spPr>
          <a:xfrm>
            <a:off x="1979349" y="5569376"/>
            <a:ext cx="718787" cy="369332"/>
          </a:xfrm>
          <a:prstGeom prst="rect">
            <a:avLst/>
          </a:prstGeom>
          <a:noFill/>
        </p:spPr>
        <p:txBody>
          <a:bodyPr wrap="none" rtlCol="0">
            <a:spAutoFit/>
          </a:bodyPr>
          <a:lstStyle/>
          <a:p>
            <a:r>
              <a:rPr lang="en-US" altLang="ko-KR" dirty="0"/>
              <a:t>Trend</a:t>
            </a:r>
            <a:endParaRPr lang="ko-KR" altLang="en-US" dirty="0"/>
          </a:p>
        </p:txBody>
      </p:sp>
      <p:sp>
        <p:nvSpPr>
          <p:cNvPr id="10" name="TextBox 9">
            <a:extLst>
              <a:ext uri="{FF2B5EF4-FFF2-40B4-BE49-F238E27FC236}">
                <a16:creationId xmlns:a16="http://schemas.microsoft.com/office/drawing/2014/main" id="{2CC2B6A2-965E-753E-0498-2FA4F26F039B}"/>
              </a:ext>
            </a:extLst>
          </p:cNvPr>
          <p:cNvSpPr txBox="1"/>
          <p:nvPr/>
        </p:nvSpPr>
        <p:spPr>
          <a:xfrm>
            <a:off x="4131880" y="5569376"/>
            <a:ext cx="675441" cy="369332"/>
          </a:xfrm>
          <a:prstGeom prst="rect">
            <a:avLst/>
          </a:prstGeom>
          <a:noFill/>
        </p:spPr>
        <p:txBody>
          <a:bodyPr wrap="none" rtlCol="0">
            <a:spAutoFit/>
          </a:bodyPr>
          <a:lstStyle/>
          <a:p>
            <a:r>
              <a:rPr lang="en-US" altLang="ko-KR" dirty="0"/>
              <a:t>Cycle</a:t>
            </a:r>
            <a:endParaRPr lang="ko-KR" altLang="en-US" dirty="0"/>
          </a:p>
        </p:txBody>
      </p:sp>
      <p:sp>
        <p:nvSpPr>
          <p:cNvPr id="11" name="TextBox 10">
            <a:extLst>
              <a:ext uri="{FF2B5EF4-FFF2-40B4-BE49-F238E27FC236}">
                <a16:creationId xmlns:a16="http://schemas.microsoft.com/office/drawing/2014/main" id="{0AD0EFC5-051B-42AE-C995-F98FA1E77EF3}"/>
              </a:ext>
            </a:extLst>
          </p:cNvPr>
          <p:cNvSpPr txBox="1"/>
          <p:nvPr/>
        </p:nvSpPr>
        <p:spPr>
          <a:xfrm>
            <a:off x="6241065" y="5569376"/>
            <a:ext cx="1247457" cy="369332"/>
          </a:xfrm>
          <a:prstGeom prst="rect">
            <a:avLst/>
          </a:prstGeom>
          <a:noFill/>
        </p:spPr>
        <p:txBody>
          <a:bodyPr wrap="none" rtlCol="0">
            <a:spAutoFit/>
          </a:bodyPr>
          <a:lstStyle/>
          <a:p>
            <a:r>
              <a:rPr lang="en-US" altLang="ko-KR" dirty="0"/>
              <a:t>Seasonality</a:t>
            </a:r>
            <a:endParaRPr lang="ko-KR" altLang="en-US" dirty="0"/>
          </a:p>
        </p:txBody>
      </p:sp>
      <p:pic>
        <p:nvPicPr>
          <p:cNvPr id="13" name="그림 12">
            <a:extLst>
              <a:ext uri="{FF2B5EF4-FFF2-40B4-BE49-F238E27FC236}">
                <a16:creationId xmlns:a16="http://schemas.microsoft.com/office/drawing/2014/main" id="{A5477689-F07C-7B75-5FD2-F988C673B957}"/>
              </a:ext>
            </a:extLst>
          </p:cNvPr>
          <p:cNvPicPr>
            <a:picLocks noChangeAspect="1"/>
          </p:cNvPicPr>
          <p:nvPr/>
        </p:nvPicPr>
        <p:blipFill>
          <a:blip r:embed="rId4">
            <a:clrChange>
              <a:clrFrom>
                <a:srgbClr val="F9F9F7"/>
              </a:clrFrom>
              <a:clrTo>
                <a:srgbClr val="F9F9F7">
                  <a:alpha val="0"/>
                </a:srgbClr>
              </a:clrTo>
            </a:clrChange>
          </a:blip>
          <a:stretch>
            <a:fillRect/>
          </a:stretch>
        </p:blipFill>
        <p:spPr>
          <a:xfrm>
            <a:off x="8292889" y="4191856"/>
            <a:ext cx="2053415" cy="1294544"/>
          </a:xfrm>
          <a:prstGeom prst="rect">
            <a:avLst/>
          </a:prstGeom>
        </p:spPr>
      </p:pic>
      <p:sp>
        <p:nvSpPr>
          <p:cNvPr id="14" name="TextBox 13">
            <a:extLst>
              <a:ext uri="{FF2B5EF4-FFF2-40B4-BE49-F238E27FC236}">
                <a16:creationId xmlns:a16="http://schemas.microsoft.com/office/drawing/2014/main" id="{B02025B9-2E28-4DDF-B878-6E092EEA014F}"/>
              </a:ext>
            </a:extLst>
          </p:cNvPr>
          <p:cNvSpPr txBox="1"/>
          <p:nvPr/>
        </p:nvSpPr>
        <p:spPr>
          <a:xfrm>
            <a:off x="8922267" y="5569376"/>
            <a:ext cx="989566" cy="369332"/>
          </a:xfrm>
          <a:prstGeom prst="rect">
            <a:avLst/>
          </a:prstGeom>
          <a:noFill/>
        </p:spPr>
        <p:txBody>
          <a:bodyPr wrap="none" rtlCol="0">
            <a:spAutoFit/>
          </a:bodyPr>
          <a:lstStyle/>
          <a:p>
            <a:r>
              <a:rPr lang="en-US" altLang="ko-KR" dirty="0"/>
              <a:t>Irregular</a:t>
            </a:r>
            <a:endParaRPr lang="ko-KR" altLang="en-US" dirty="0"/>
          </a:p>
        </p:txBody>
      </p:sp>
    </p:spTree>
    <p:extLst>
      <p:ext uri="{BB962C8B-B14F-4D97-AF65-F5344CB8AC3E}">
        <p14:creationId xmlns:p14="http://schemas.microsoft.com/office/powerpoint/2010/main" val="1761315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53232-7C14-8C2C-903E-E0C63069280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EB4F8A3-C172-2AA2-7E74-2279892773AB}"/>
              </a:ext>
            </a:extLst>
          </p:cNvPr>
          <p:cNvSpPr>
            <a:spLocks noGrp="1"/>
          </p:cNvSpPr>
          <p:nvPr>
            <p:ph type="title"/>
          </p:nvPr>
        </p:nvSpPr>
        <p:spPr/>
        <p:txBody>
          <a:bodyPr/>
          <a:lstStyle/>
          <a:p>
            <a:r>
              <a:rPr lang="ko-KR" altLang="en-US" dirty="0"/>
              <a:t>시계열 분해 예</a:t>
            </a:r>
          </a:p>
        </p:txBody>
      </p:sp>
      <p:grpSp>
        <p:nvGrpSpPr>
          <p:cNvPr id="3" name="그룹 2">
            <a:extLst>
              <a:ext uri="{FF2B5EF4-FFF2-40B4-BE49-F238E27FC236}">
                <a16:creationId xmlns:a16="http://schemas.microsoft.com/office/drawing/2014/main" id="{A80AAA2D-B43F-D8A2-D616-343EF6C8D5AF}"/>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DAD3E8ED-2697-B589-DB0E-187333B2B722}"/>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EA2BFFC5-0F9E-C60E-A8C2-59A6332A84EA}"/>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pic>
        <p:nvPicPr>
          <p:cNvPr id="12" name="그림 11">
            <a:extLst>
              <a:ext uri="{FF2B5EF4-FFF2-40B4-BE49-F238E27FC236}">
                <a16:creationId xmlns:a16="http://schemas.microsoft.com/office/drawing/2014/main" id="{4FF314C4-EA5D-0DB1-D592-62898F701348}"/>
              </a:ext>
            </a:extLst>
          </p:cNvPr>
          <p:cNvPicPr>
            <a:picLocks noChangeAspect="1"/>
          </p:cNvPicPr>
          <p:nvPr/>
        </p:nvPicPr>
        <p:blipFill>
          <a:blip r:embed="rId3"/>
          <a:stretch>
            <a:fillRect/>
          </a:stretch>
        </p:blipFill>
        <p:spPr>
          <a:xfrm>
            <a:off x="1205943" y="1290273"/>
            <a:ext cx="9620003" cy="4421421"/>
          </a:xfrm>
          <a:prstGeom prst="rect">
            <a:avLst/>
          </a:prstGeom>
        </p:spPr>
      </p:pic>
    </p:spTree>
    <p:extLst>
      <p:ext uri="{BB962C8B-B14F-4D97-AF65-F5344CB8AC3E}">
        <p14:creationId xmlns:p14="http://schemas.microsoft.com/office/powerpoint/2010/main" val="387503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87F42-6DF6-A124-682B-D19E46ECC660}"/>
            </a:ext>
          </a:extLst>
        </p:cNvPr>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111D2D5-4E9E-BA3A-0E85-C72737269F5B}"/>
              </a:ext>
            </a:extLst>
          </p:cNvPr>
          <p:cNvSpPr>
            <a:spLocks noGrp="1"/>
          </p:cNvSpPr>
          <p:nvPr>
            <p:ph type="body" idx="1"/>
          </p:nvPr>
        </p:nvSpPr>
        <p:spPr>
          <a:xfrm>
            <a:off x="720200" y="908737"/>
            <a:ext cx="10814908" cy="3406409"/>
          </a:xfrm>
        </p:spPr>
        <p:txBody>
          <a:bodyPr/>
          <a:lstStyle/>
          <a:p>
            <a:pPr>
              <a:lnSpc>
                <a:spcPct val="120000"/>
              </a:lnSpc>
            </a:pPr>
            <a:r>
              <a:rPr lang="ko-KR" altLang="en-US" dirty="0"/>
              <a:t>종류</a:t>
            </a:r>
          </a:p>
          <a:p>
            <a:pPr marL="627063" indent="-266700">
              <a:lnSpc>
                <a:spcPct val="120000"/>
              </a:lnSpc>
              <a:buFont typeface="Wingdings" panose="05000000000000000000" pitchFamily="2" charset="2"/>
              <a:buChar char="§"/>
            </a:pPr>
            <a:r>
              <a:rPr lang="ko-KR" altLang="en-US" dirty="0"/>
              <a:t>이동평균 </a:t>
            </a:r>
            <a:r>
              <a:rPr lang="en-US" altLang="ko-KR" dirty="0"/>
              <a:t>: Moving</a:t>
            </a:r>
            <a:r>
              <a:rPr lang="ko-KR" altLang="en-US" dirty="0"/>
              <a:t> </a:t>
            </a:r>
            <a:r>
              <a:rPr lang="en-US" altLang="ko-KR" dirty="0"/>
              <a:t>Average</a:t>
            </a:r>
          </a:p>
          <a:p>
            <a:pPr marL="627063" indent="-266700">
              <a:lnSpc>
                <a:spcPct val="120000"/>
              </a:lnSpc>
              <a:buFont typeface="Wingdings" panose="05000000000000000000" pitchFamily="2" charset="2"/>
              <a:buChar char="§"/>
            </a:pPr>
            <a:r>
              <a:rPr lang="ko-KR" altLang="en-US" dirty="0"/>
              <a:t>가중 이동평균 </a:t>
            </a:r>
            <a:r>
              <a:rPr lang="en-US" altLang="ko-KR" dirty="0"/>
              <a:t>: Weighted Moving Average</a:t>
            </a:r>
          </a:p>
          <a:p>
            <a:pPr marL="627063" indent="-266700">
              <a:lnSpc>
                <a:spcPct val="120000"/>
              </a:lnSpc>
              <a:buFont typeface="Wingdings" panose="05000000000000000000" pitchFamily="2" charset="2"/>
              <a:buChar char="§"/>
            </a:pPr>
            <a:r>
              <a:rPr lang="ko-KR" altLang="en-US" dirty="0"/>
              <a:t>단순지수 이동평균 </a:t>
            </a:r>
            <a:r>
              <a:rPr lang="en-US" altLang="ko-KR" dirty="0"/>
              <a:t>: Exponential Weighted Moving Average</a:t>
            </a:r>
          </a:p>
          <a:p>
            <a:pPr marL="627063" indent="-266700">
              <a:lnSpc>
                <a:spcPct val="120000"/>
              </a:lnSpc>
              <a:buFont typeface="Wingdings" panose="05000000000000000000" pitchFamily="2" charset="2"/>
              <a:buChar char="§"/>
            </a:pPr>
            <a:r>
              <a:rPr lang="ko-KR" altLang="en-US" dirty="0"/>
              <a:t>이중지수 이동평균 </a:t>
            </a:r>
            <a:r>
              <a:rPr lang="en-US" altLang="ko-KR" dirty="0"/>
              <a:t>: </a:t>
            </a:r>
            <a:r>
              <a:rPr lang="ko-KR" altLang="en-US" dirty="0"/>
              <a:t>추세변동 고려 </a:t>
            </a:r>
            <a:r>
              <a:rPr lang="en-US" altLang="ko-KR" dirty="0"/>
              <a:t>(Holt Linear)</a:t>
            </a:r>
          </a:p>
          <a:p>
            <a:pPr marL="627063" indent="-266700">
              <a:lnSpc>
                <a:spcPct val="120000"/>
              </a:lnSpc>
              <a:buFont typeface="Wingdings" panose="05000000000000000000" pitchFamily="2" charset="2"/>
              <a:buChar char="§"/>
            </a:pPr>
            <a:r>
              <a:rPr lang="ko-KR" altLang="en-US" dirty="0"/>
              <a:t>삼중지수 이동평균 </a:t>
            </a:r>
            <a:r>
              <a:rPr lang="en-US" altLang="ko-KR" dirty="0"/>
              <a:t>: </a:t>
            </a:r>
            <a:r>
              <a:rPr lang="ko-KR" altLang="en-US" dirty="0"/>
              <a:t>추세</a:t>
            </a:r>
            <a:r>
              <a:rPr lang="en-US" altLang="ko-KR" dirty="0"/>
              <a:t>, </a:t>
            </a:r>
            <a:r>
              <a:rPr lang="ko-KR" altLang="en-US" dirty="0"/>
              <a:t>계절 변동 고려 </a:t>
            </a:r>
            <a:r>
              <a:rPr lang="en-US" altLang="ko-KR" dirty="0"/>
              <a:t>(Holt Winters)</a:t>
            </a:r>
          </a:p>
        </p:txBody>
      </p:sp>
      <p:sp>
        <p:nvSpPr>
          <p:cNvPr id="2" name="제목 1">
            <a:extLst>
              <a:ext uri="{FF2B5EF4-FFF2-40B4-BE49-F238E27FC236}">
                <a16:creationId xmlns:a16="http://schemas.microsoft.com/office/drawing/2014/main" id="{977CF8ED-753B-9BDE-DFC1-13D40B4A84C3}"/>
              </a:ext>
            </a:extLst>
          </p:cNvPr>
          <p:cNvSpPr>
            <a:spLocks noGrp="1"/>
          </p:cNvSpPr>
          <p:nvPr>
            <p:ph type="title"/>
          </p:nvPr>
        </p:nvSpPr>
        <p:spPr/>
        <p:txBody>
          <a:bodyPr/>
          <a:lstStyle/>
          <a:p>
            <a:r>
              <a:rPr lang="ko-KR" altLang="en-US" dirty="0" err="1"/>
              <a:t>평활법</a:t>
            </a:r>
            <a:r>
              <a:rPr lang="ko-KR" altLang="en-US" dirty="0"/>
              <a:t> </a:t>
            </a:r>
            <a:r>
              <a:rPr lang="en-US" altLang="ko-KR" dirty="0"/>
              <a:t>(Moving Average)</a:t>
            </a:r>
            <a:endParaRPr lang="ko-KR" altLang="en-US" dirty="0"/>
          </a:p>
        </p:txBody>
      </p:sp>
      <p:grpSp>
        <p:nvGrpSpPr>
          <p:cNvPr id="5" name="그룹 4">
            <a:extLst>
              <a:ext uri="{FF2B5EF4-FFF2-40B4-BE49-F238E27FC236}">
                <a16:creationId xmlns:a16="http://schemas.microsoft.com/office/drawing/2014/main" id="{29225546-13C9-39D8-CEEC-F74092E39511}"/>
              </a:ext>
            </a:extLst>
          </p:cNvPr>
          <p:cNvGrpSpPr/>
          <p:nvPr/>
        </p:nvGrpSpPr>
        <p:grpSpPr>
          <a:xfrm>
            <a:off x="571223" y="945296"/>
            <a:ext cx="274640" cy="274640"/>
            <a:chOff x="465911" y="908720"/>
            <a:chExt cx="274640" cy="274640"/>
          </a:xfrm>
        </p:grpSpPr>
        <p:sp>
          <p:nvSpPr>
            <p:cNvPr id="19" name="타원 18">
              <a:extLst>
                <a:ext uri="{FF2B5EF4-FFF2-40B4-BE49-F238E27FC236}">
                  <a16:creationId xmlns:a16="http://schemas.microsoft.com/office/drawing/2014/main" id="{0830224A-3E5F-EF76-D4DA-F2E63F4A1402}"/>
                </a:ext>
              </a:extLst>
            </p:cNvPr>
            <p:cNvSpPr/>
            <p:nvPr/>
          </p:nvSpPr>
          <p:spPr>
            <a:xfrm>
              <a:off x="465911" y="908720"/>
              <a:ext cx="274640" cy="274640"/>
            </a:xfrm>
            <a:prstGeom prst="ellipse">
              <a:avLst/>
            </a:prstGeom>
            <a:solidFill>
              <a:srgbClr val="16419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sp>
          <p:nvSpPr>
            <p:cNvPr id="20" name="L 도형 19">
              <a:extLst>
                <a:ext uri="{FF2B5EF4-FFF2-40B4-BE49-F238E27FC236}">
                  <a16:creationId xmlns:a16="http://schemas.microsoft.com/office/drawing/2014/main" id="{9BF384CD-3B2C-3C7F-DC80-2D020C3ADA41}"/>
                </a:ext>
              </a:extLst>
            </p:cNvPr>
            <p:cNvSpPr/>
            <p:nvPr/>
          </p:nvSpPr>
          <p:spPr>
            <a:xfrm rot="13500000">
              <a:off x="531069" y="986316"/>
              <a:ext cx="119450" cy="119450"/>
            </a:xfrm>
            <a:prstGeom prst="corner">
              <a:avLst>
                <a:gd name="adj1" fmla="val 38060"/>
                <a:gd name="adj2" fmla="val 36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463">
                <a:defRPr/>
              </a:pPr>
              <a:endParaRPr lang="ko-KR" altLang="en-US" sz="1600" b="1" dirty="0">
                <a:solidFill>
                  <a:prstClr val="white"/>
                </a:solidFill>
                <a:latin typeface="맑은 고딕"/>
                <a:ea typeface="맑은 고딕" panose="020B0503020000020004" pitchFamily="50" charset="-127"/>
              </a:endParaRPr>
            </a:p>
          </p:txBody>
        </p:sp>
      </p:grpSp>
      <p:grpSp>
        <p:nvGrpSpPr>
          <p:cNvPr id="3" name="그룹 2">
            <a:extLst>
              <a:ext uri="{FF2B5EF4-FFF2-40B4-BE49-F238E27FC236}">
                <a16:creationId xmlns:a16="http://schemas.microsoft.com/office/drawing/2014/main" id="{2C327B93-5CF3-92F3-53E7-F5290BA02445}"/>
              </a:ext>
            </a:extLst>
          </p:cNvPr>
          <p:cNvGrpSpPr/>
          <p:nvPr/>
        </p:nvGrpSpPr>
        <p:grpSpPr>
          <a:xfrm>
            <a:off x="10418660" y="64682"/>
            <a:ext cx="1686345" cy="498584"/>
            <a:chOff x="7827007" y="64681"/>
            <a:chExt cx="1686345" cy="498584"/>
          </a:xfrm>
        </p:grpSpPr>
        <p:sp>
          <p:nvSpPr>
            <p:cNvPr id="21" name="TextBox 20">
              <a:extLst>
                <a:ext uri="{FF2B5EF4-FFF2-40B4-BE49-F238E27FC236}">
                  <a16:creationId xmlns:a16="http://schemas.microsoft.com/office/drawing/2014/main" id="{BC50F2F6-0B9F-8D21-3EBB-70A205B1F2CE}"/>
                </a:ext>
              </a:extLst>
            </p:cNvPr>
            <p:cNvSpPr txBox="1"/>
            <p:nvPr/>
          </p:nvSpPr>
          <p:spPr>
            <a:xfrm>
              <a:off x="7827007" y="363530"/>
              <a:ext cx="1671228" cy="199735"/>
            </a:xfrm>
            <a:prstGeom prst="rect">
              <a:avLst/>
            </a:prstGeom>
            <a:noFill/>
          </p:spPr>
          <p:txBody>
            <a:bodyPr wrap="none" lIns="0" tIns="0" rIns="0" bIns="0" rtlCol="0" anchor="ctr">
              <a:spAutoFit/>
            </a:bodyPr>
            <a:lstStyle/>
            <a:p>
              <a:pPr algn="r">
                <a:lnSpc>
                  <a:spcPct val="120000"/>
                </a:lnSpc>
                <a:defRPr/>
              </a:pPr>
              <a:r>
                <a:rPr lang="en-US" altLang="ko-KR" sz="1200" dirty="0">
                  <a:solidFill>
                    <a:srgbClr val="164191"/>
                  </a:solidFill>
                  <a:latin typeface="+mn-ea"/>
                  <a:cs typeface="Arial" panose="020B0604020202020204" pitchFamily="34" charset="0"/>
                </a:rPr>
                <a:t>1. Time</a:t>
              </a:r>
              <a:r>
                <a:rPr lang="ko-KR" altLang="en-US" sz="1200" dirty="0">
                  <a:solidFill>
                    <a:srgbClr val="164191"/>
                  </a:solidFill>
                  <a:latin typeface="+mn-ea"/>
                  <a:cs typeface="Arial" panose="020B0604020202020204" pitchFamily="34" charset="0"/>
                </a:rPr>
                <a:t> </a:t>
              </a:r>
              <a:r>
                <a:rPr lang="en-US" altLang="ko-KR" sz="1200" dirty="0">
                  <a:solidFill>
                    <a:srgbClr val="164191"/>
                  </a:solidFill>
                  <a:latin typeface="+mn-ea"/>
                  <a:cs typeface="Arial" panose="020B0604020202020204" pitchFamily="34" charset="0"/>
                </a:rPr>
                <a:t>Series Overview</a:t>
              </a:r>
              <a:endParaRPr lang="ko-KR" altLang="en-US" sz="1200" dirty="0">
                <a:solidFill>
                  <a:srgbClr val="164191"/>
                </a:solidFill>
                <a:latin typeface="+mn-ea"/>
                <a:cs typeface="Arial" panose="020B0604020202020204" pitchFamily="34" charset="0"/>
              </a:endParaRPr>
            </a:p>
          </p:txBody>
        </p:sp>
        <p:sp>
          <p:nvSpPr>
            <p:cNvPr id="24" name="내용 개체 틀 11">
              <a:extLst>
                <a:ext uri="{FF2B5EF4-FFF2-40B4-BE49-F238E27FC236}">
                  <a16:creationId xmlns:a16="http://schemas.microsoft.com/office/drawing/2014/main" id="{AF88CE47-10F3-3B4E-085F-4040B80B1E77}"/>
                </a:ext>
              </a:extLst>
            </p:cNvPr>
            <p:cNvSpPr txBox="1">
              <a:spLocks/>
            </p:cNvSpPr>
            <p:nvPr/>
          </p:nvSpPr>
          <p:spPr>
            <a:xfrm>
              <a:off x="8021972" y="64681"/>
              <a:ext cx="1491380" cy="298930"/>
            </a:xfrm>
            <a:prstGeom prst="rect">
              <a:avLst/>
            </a:prstGeom>
          </p:spPr>
          <p:txBody>
            <a:bodyPr lIns="0" tIns="0" rIns="0" bIns="0" anchor="ctr">
              <a:noAutofit/>
            </a:bodyPr>
            <a:lstStyle>
              <a:defPPr>
                <a:defRPr lang="ko-KR"/>
              </a:defPPr>
              <a:lvl1pPr indent="0" algn="r" defTabSz="914400">
                <a:spcBef>
                  <a:spcPct val="20000"/>
                </a:spcBef>
                <a:buFont typeface="Arial" pitchFamily="34" charset="0"/>
                <a:buNone/>
                <a:defRPr sz="1000" b="1">
                  <a:solidFill>
                    <a:srgbClr val="039BE7"/>
                  </a:solidFill>
                  <a:latin typeface="맑은 고딕" panose="020B0503020000020004" pitchFamily="50" charset="-127"/>
                  <a:ea typeface="맑은 고딕" panose="020B0503020000020004" pitchFamily="50" charset="-127"/>
                  <a:cs typeface="Segoe UI" panose="020B0502040204020203" pitchFamily="34" charset="0"/>
                </a:defRPr>
              </a:lvl1pPr>
              <a:lvl2pPr marL="742950" indent="-285750" algn="r" defTabSz="914400">
                <a:spcBef>
                  <a:spcPct val="20000"/>
                </a:spcBef>
                <a:buFont typeface="Arial" pitchFamily="34" charset="0"/>
                <a:buChar char="–"/>
                <a:defRPr sz="1200">
                  <a:solidFill>
                    <a:srgbClr val="039BE7"/>
                  </a:solidFill>
                </a:defRPr>
              </a:lvl2pPr>
              <a:lvl3pPr marL="1143000" indent="-228600" algn="r" defTabSz="914400">
                <a:spcBef>
                  <a:spcPct val="20000"/>
                </a:spcBef>
                <a:buFont typeface="Arial" pitchFamily="34" charset="0"/>
                <a:buChar char="•"/>
                <a:defRPr sz="1200">
                  <a:solidFill>
                    <a:srgbClr val="039BE7"/>
                  </a:solidFill>
                </a:defRPr>
              </a:lvl3pPr>
              <a:lvl4pPr marL="1600200" indent="-228600" algn="r" defTabSz="914400">
                <a:spcBef>
                  <a:spcPct val="20000"/>
                </a:spcBef>
                <a:buFont typeface="Arial" pitchFamily="34" charset="0"/>
                <a:buChar char="–"/>
                <a:defRPr sz="1200">
                  <a:solidFill>
                    <a:srgbClr val="039BE7"/>
                  </a:solidFill>
                </a:defRPr>
              </a:lvl4pPr>
              <a:lvl5pPr marL="2057400" indent="-228600" algn="r" defTabSz="914400">
                <a:spcBef>
                  <a:spcPct val="20000"/>
                </a:spcBef>
                <a:buFont typeface="Arial" pitchFamily="34" charset="0"/>
                <a:buChar char="»"/>
                <a:defRPr sz="1200">
                  <a:solidFill>
                    <a:srgbClr val="039BE7"/>
                  </a:solidFill>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ko-KR" altLang="en-US" sz="1200" dirty="0">
                  <a:solidFill>
                    <a:srgbClr val="164191"/>
                  </a:solidFill>
                  <a:latin typeface="+mn-ea"/>
                  <a:ea typeface="+mn-ea"/>
                  <a:cs typeface="Arial" panose="020B0604020202020204" pitchFamily="34" charset="0"/>
                </a:rPr>
                <a:t>■□□</a:t>
              </a:r>
            </a:p>
          </p:txBody>
        </p:sp>
      </p:grpSp>
    </p:spTree>
    <p:extLst>
      <p:ext uri="{BB962C8B-B14F-4D97-AF65-F5344CB8AC3E}">
        <p14:creationId xmlns:p14="http://schemas.microsoft.com/office/powerpoint/2010/main" val="1774605030"/>
      </p:ext>
    </p:extLst>
  </p:cSld>
  <p:clrMapOvr>
    <a:masterClrMapping/>
  </p:clrMapOvr>
</p:sld>
</file>

<file path=ppt/theme/theme1.xml><?xml version="1.0" encoding="utf-8"?>
<a:theme xmlns:a="http://schemas.openxmlformats.org/drawingml/2006/main" name="4_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11328</TotalTime>
  <Words>3634</Words>
  <Application>Microsoft Office PowerPoint</Application>
  <PresentationFormat>와이드스크린</PresentationFormat>
  <Paragraphs>593</Paragraphs>
  <Slides>43</Slides>
  <Notes>27</Notes>
  <HiddenSlides>0</HiddenSlides>
  <MMClips>0</MMClips>
  <ScaleCrop>false</ScaleCrop>
  <HeadingPairs>
    <vt:vector size="8" baseType="variant">
      <vt:variant>
        <vt:lpstr>사용한 글꼴</vt:lpstr>
      </vt:variant>
      <vt:variant>
        <vt:i4>9</vt:i4>
      </vt:variant>
      <vt:variant>
        <vt:lpstr>테마</vt:lpstr>
      </vt:variant>
      <vt:variant>
        <vt:i4>2</vt:i4>
      </vt:variant>
      <vt:variant>
        <vt:lpstr>포함된 OLE 서버</vt:lpstr>
      </vt:variant>
      <vt:variant>
        <vt:i4>1</vt:i4>
      </vt:variant>
      <vt:variant>
        <vt:lpstr>슬라이드 제목</vt:lpstr>
      </vt:variant>
      <vt:variant>
        <vt:i4>43</vt:i4>
      </vt:variant>
    </vt:vector>
  </HeadingPairs>
  <TitlesOfParts>
    <vt:vector size="55" baseType="lpstr">
      <vt:lpstr>굴림</vt:lpstr>
      <vt:lpstr>나눔고딕</vt:lpstr>
      <vt:lpstr>나눔스퀘어</vt:lpstr>
      <vt:lpstr>나눔스퀘어 ExtraBold</vt:lpstr>
      <vt:lpstr>맑은 고딕</vt:lpstr>
      <vt:lpstr>Arial</vt:lpstr>
      <vt:lpstr>Cambria Math</vt:lpstr>
      <vt:lpstr>Times New Roman</vt:lpstr>
      <vt:lpstr>Wingdings</vt:lpstr>
      <vt:lpstr>4_Office 테마</vt:lpstr>
      <vt:lpstr>5_Office 테마</vt:lpstr>
      <vt:lpstr>수식</vt:lpstr>
      <vt:lpstr>PowerPoint 프레젠테이션</vt:lpstr>
      <vt:lpstr>PowerPoint 프레젠테이션</vt:lpstr>
      <vt:lpstr>PowerPoint 프레젠테이션</vt:lpstr>
      <vt:lpstr>1. Time Series Overview</vt:lpstr>
      <vt:lpstr>개요</vt:lpstr>
      <vt:lpstr>시계열 분석 개요</vt:lpstr>
      <vt:lpstr>시계열 분해</vt:lpstr>
      <vt:lpstr>시계열 분해 예</vt:lpstr>
      <vt:lpstr>평활법 (Moving Average)</vt:lpstr>
      <vt:lpstr>이동평균 (Moving Average)</vt:lpstr>
      <vt:lpstr>가중이동평균 (Weighted Moving Average)</vt:lpstr>
      <vt:lpstr>지수평균이동 (Exponential Moving Average)</vt:lpstr>
      <vt:lpstr>지수평균이동 (Exponential Moving Average)</vt:lpstr>
      <vt:lpstr>Holt-Winters 모형</vt:lpstr>
      <vt:lpstr>ARIMA 모형</vt:lpstr>
      <vt:lpstr>[실습1] 시계열 데이터 분석</vt:lpstr>
      <vt:lpstr>2. Recommendation Overview</vt:lpstr>
      <vt:lpstr>목표</vt:lpstr>
      <vt:lpstr>추천 시스템 개념(1/2)</vt:lpstr>
      <vt:lpstr>추천 시스템 개념(2/2)</vt:lpstr>
      <vt:lpstr>추천 시스템 분류</vt:lpstr>
      <vt:lpstr>3. Association Rule &amp;    Collaborative Filtering</vt:lpstr>
      <vt:lpstr>연관분석(1/2)</vt:lpstr>
      <vt:lpstr>연관분석(2/2)</vt:lpstr>
      <vt:lpstr>연관분석 원리(1/2)</vt:lpstr>
      <vt:lpstr>연관분석 원리(2/2)</vt:lpstr>
      <vt:lpstr>연관분석 주요 지표(1/3)</vt:lpstr>
      <vt:lpstr>연관분석 주요 지표(2/3)</vt:lpstr>
      <vt:lpstr>연관분석 주요 지표(3/3)</vt:lpstr>
      <vt:lpstr>참고. 연관분석 장단점</vt:lpstr>
      <vt:lpstr>[실습2] Association Rule(1/5)</vt:lpstr>
      <vt:lpstr>[실습2] Association Rule(2/5)</vt:lpstr>
      <vt:lpstr>[실습2] Association Rule(3/5)</vt:lpstr>
      <vt:lpstr>[실습2] Association Rule(4/5)</vt:lpstr>
      <vt:lpstr>[실습2] Association Rule(5/5)</vt:lpstr>
      <vt:lpstr>Contents based Filtering</vt:lpstr>
      <vt:lpstr>Collaborative filtering</vt:lpstr>
      <vt:lpstr>Collaborative filtering</vt:lpstr>
      <vt:lpstr>참고. 추천(Recommendation) 분류(1)</vt:lpstr>
      <vt:lpstr>참고. 추천(Recommendation) 분류(2)</vt:lpstr>
      <vt:lpstr>[실습3] 시계열 데이터 분석 with LLM</vt:lpstr>
      <vt:lpstr>[실습3] 시계열 데이터 분석 with LLM</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SDS</dc:creator>
  <cp:lastModifiedBy>freenak@gmail.com</cp:lastModifiedBy>
  <cp:revision>643</cp:revision>
  <dcterms:created xsi:type="dcterms:W3CDTF">2020-02-25T07:30:12Z</dcterms:created>
  <dcterms:modified xsi:type="dcterms:W3CDTF">2025-06-07T05:59:08Z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FLCMData">
    <vt:lpwstr>03FDDF2069CC0E790C06648A998E2CEE1BF0D1A9812894B06DEB7B369DC0AF06709CE6FF9297D518BA4FEC9F9A792BBB371D431F9286869C1627B5F846B05682</vt:lpwstr>
  </property>
</Properties>
</file>